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 id="2147484227" r:id="rId2"/>
  </p:sldMasterIdLst>
  <p:notesMasterIdLst>
    <p:notesMasterId r:id="rId61"/>
  </p:notesMasterIdLst>
  <p:handoutMasterIdLst>
    <p:handoutMasterId r:id="rId62"/>
  </p:handoutMasterIdLst>
  <p:sldIdLst>
    <p:sldId id="257" r:id="rId3"/>
    <p:sldId id="783" r:id="rId4"/>
    <p:sldId id="882" r:id="rId5"/>
    <p:sldId id="790" r:id="rId6"/>
    <p:sldId id="791" r:id="rId7"/>
    <p:sldId id="792" r:id="rId8"/>
    <p:sldId id="883" r:id="rId9"/>
    <p:sldId id="868" r:id="rId10"/>
    <p:sldId id="874" r:id="rId11"/>
    <p:sldId id="786" r:id="rId12"/>
    <p:sldId id="907" r:id="rId13"/>
    <p:sldId id="801" r:id="rId14"/>
    <p:sldId id="921" r:id="rId15"/>
    <p:sldId id="925" r:id="rId16"/>
    <p:sldId id="929" r:id="rId17"/>
    <p:sldId id="930" r:id="rId18"/>
    <p:sldId id="873" r:id="rId19"/>
    <p:sldId id="927" r:id="rId20"/>
    <p:sldId id="928" r:id="rId21"/>
    <p:sldId id="931" r:id="rId22"/>
    <p:sldId id="932" r:id="rId23"/>
    <p:sldId id="908" r:id="rId24"/>
    <p:sldId id="911" r:id="rId25"/>
    <p:sldId id="909" r:id="rId26"/>
    <p:sldId id="926" r:id="rId27"/>
    <p:sldId id="857" r:id="rId28"/>
    <p:sldId id="807" r:id="rId29"/>
    <p:sldId id="808" r:id="rId30"/>
    <p:sldId id="809" r:id="rId31"/>
    <p:sldId id="810" r:id="rId32"/>
    <p:sldId id="811" r:id="rId33"/>
    <p:sldId id="793" r:id="rId34"/>
    <p:sldId id="794" r:id="rId35"/>
    <p:sldId id="848" r:id="rId36"/>
    <p:sldId id="785" r:id="rId37"/>
    <p:sldId id="798" r:id="rId38"/>
    <p:sldId id="836" r:id="rId39"/>
    <p:sldId id="835" r:id="rId40"/>
    <p:sldId id="856" r:id="rId41"/>
    <p:sldId id="920" r:id="rId42"/>
    <p:sldId id="885" r:id="rId43"/>
    <p:sldId id="804" r:id="rId44"/>
    <p:sldId id="805" r:id="rId45"/>
    <p:sldId id="806" r:id="rId46"/>
    <p:sldId id="830" r:id="rId47"/>
    <p:sldId id="831" r:id="rId48"/>
    <p:sldId id="837" r:id="rId49"/>
    <p:sldId id="838" r:id="rId50"/>
    <p:sldId id="841" r:id="rId51"/>
    <p:sldId id="933" r:id="rId52"/>
    <p:sldId id="888" r:id="rId53"/>
    <p:sldId id="889" r:id="rId54"/>
    <p:sldId id="844" r:id="rId55"/>
    <p:sldId id="845" r:id="rId56"/>
    <p:sldId id="852" r:id="rId57"/>
    <p:sldId id="884" r:id="rId58"/>
    <p:sldId id="853" r:id="rId59"/>
    <p:sldId id="855" r:id="rId60"/>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Kinney" initials="LK" lastIdx="4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1DFED"/>
    <a:srgbClr val="91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5" autoAdjust="0"/>
    <p:restoredTop sz="98971" autoAdjust="0"/>
  </p:normalViewPr>
  <p:slideViewPr>
    <p:cSldViewPr snapToGrid="0" snapToObjects="1">
      <p:cViewPr varScale="1">
        <p:scale>
          <a:sx n="77" d="100"/>
          <a:sy n="77" d="100"/>
        </p:scale>
        <p:origin x="51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7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Importance in ensuring a professional's expertise</a:t>
            </a:r>
          </a:p>
          <a:p>
            <a:pPr>
              <a:defRPr sz="1200"/>
            </a:pPr>
            <a:r>
              <a:rPr lang="en-US" sz="1200" dirty="0"/>
              <a:t>(Rated "Extremely Important")</a:t>
            </a:r>
          </a:p>
        </c:rich>
      </c:tx>
      <c:layout>
        <c:manualLayout>
          <c:xMode val="edge"/>
          <c:yMode val="edge"/>
          <c:x val="0.30021035598705598"/>
          <c:y val="3.6345248510602897E-2"/>
        </c:manualLayout>
      </c:layout>
      <c:overlay val="0"/>
    </c:title>
    <c:autoTitleDeleted val="0"/>
    <c:plotArea>
      <c:layout>
        <c:manualLayout>
          <c:layoutTarget val="inner"/>
          <c:xMode val="edge"/>
          <c:yMode val="edge"/>
          <c:x val="0.27867992816687398"/>
          <c:y val="0.13334825793834601"/>
          <c:w val="0.66898265434212201"/>
          <c:h val="0.684230746569092"/>
        </c:manualLayout>
      </c:layout>
      <c:barChart>
        <c:barDir val="bar"/>
        <c:grouping val="clustered"/>
        <c:varyColors val="0"/>
        <c:ser>
          <c:idx val="0"/>
          <c:order val="0"/>
          <c:spPr>
            <a:solidFill>
              <a:srgbClr val="C0504D"/>
            </a:solidFill>
          </c:spPr>
          <c:invertIfNegative val="0"/>
          <c:dPt>
            <c:idx val="3"/>
            <c:invertIfNegative val="0"/>
            <c:bubble3D val="0"/>
            <c:spPr>
              <a:solidFill>
                <a:srgbClr val="00B0F0"/>
              </a:solidFill>
            </c:spPr>
            <c:extLst>
              <c:ext xmlns:c16="http://schemas.microsoft.com/office/drawing/2014/chart" uri="{C3380CC4-5D6E-409C-BE32-E72D297353CC}">
                <c16:uniqueId val="{00000001-0DD6-4401-BF7A-706A550EE11D}"/>
              </c:ext>
            </c:extLst>
          </c:dPt>
          <c:dLbls>
            <c:dLbl>
              <c:idx val="3"/>
              <c:layout>
                <c:manualLayout>
                  <c:x val="1.1111111111111099E-2"/>
                  <c:y val="-1.41242937853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6-4401-BF7A-706A550EE11D}"/>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Sheet5!$A$1:$A$7</c:f>
              <c:strCache>
                <c:ptCount val="7"/>
                <c:pt idx="0">
                  <c:v>Passing comprehensive exam/test</c:v>
                </c:pt>
                <c:pt idx="1">
                  <c:v>References or testimonials</c:v>
                </c:pt>
                <c:pt idx="2">
                  <c:v>Proof of accomplishments</c:v>
                </c:pt>
                <c:pt idx="3">
                  <c:v>Professional license</c:v>
                </c:pt>
                <c:pt idx="4">
                  <c:v>Academic degree/qualifications</c:v>
                </c:pt>
                <c:pt idx="5">
                  <c:v>Years of experience</c:v>
                </c:pt>
                <c:pt idx="6">
                  <c:v>Technical knowledge</c:v>
                </c:pt>
              </c:strCache>
            </c:strRef>
          </c:cat>
          <c:val>
            <c:numRef>
              <c:f>Sheet5!$B$1:$B$7</c:f>
              <c:numCache>
                <c:formatCode>0%</c:formatCode>
                <c:ptCount val="7"/>
                <c:pt idx="0">
                  <c:v>0.29699999999999999</c:v>
                </c:pt>
                <c:pt idx="1">
                  <c:v>0.34799999999999998</c:v>
                </c:pt>
                <c:pt idx="2">
                  <c:v>0.47299999999999998</c:v>
                </c:pt>
                <c:pt idx="3">
                  <c:v>0.50900000000000001</c:v>
                </c:pt>
                <c:pt idx="4">
                  <c:v>0.56799999999999995</c:v>
                </c:pt>
                <c:pt idx="5">
                  <c:v>0.61500000000000199</c:v>
                </c:pt>
                <c:pt idx="6">
                  <c:v>0.63800000000000201</c:v>
                </c:pt>
              </c:numCache>
            </c:numRef>
          </c:val>
          <c:extLst>
            <c:ext xmlns:c16="http://schemas.microsoft.com/office/drawing/2014/chart" uri="{C3380CC4-5D6E-409C-BE32-E72D297353CC}">
              <c16:uniqueId val="{00000002-0DD6-4401-BF7A-706A550EE11D}"/>
            </c:ext>
          </c:extLst>
        </c:ser>
        <c:dLbls>
          <c:showLegendKey val="0"/>
          <c:showVal val="1"/>
          <c:showCatName val="0"/>
          <c:showSerName val="0"/>
          <c:showPercent val="0"/>
          <c:showBubbleSize val="0"/>
        </c:dLbls>
        <c:gapWidth val="150"/>
        <c:axId val="35571200"/>
        <c:axId val="35590656"/>
      </c:barChart>
      <c:catAx>
        <c:axId val="35571200"/>
        <c:scaling>
          <c:orientation val="minMax"/>
        </c:scaling>
        <c:delete val="0"/>
        <c:axPos val="l"/>
        <c:numFmt formatCode="General" sourceLinked="0"/>
        <c:majorTickMark val="out"/>
        <c:minorTickMark val="none"/>
        <c:tickLblPos val="nextTo"/>
        <c:txPr>
          <a:bodyPr/>
          <a:lstStyle/>
          <a:p>
            <a:pPr>
              <a:defRPr sz="1400"/>
            </a:pPr>
            <a:endParaRPr lang="en-US"/>
          </a:p>
        </c:txPr>
        <c:crossAx val="35590656"/>
        <c:crosses val="autoZero"/>
        <c:auto val="1"/>
        <c:lblAlgn val="ctr"/>
        <c:lblOffset val="100"/>
        <c:noMultiLvlLbl val="0"/>
      </c:catAx>
      <c:valAx>
        <c:axId val="35590656"/>
        <c:scaling>
          <c:orientation val="minMax"/>
        </c:scaling>
        <c:delete val="0"/>
        <c:axPos val="b"/>
        <c:title>
          <c:tx>
            <c:rich>
              <a:bodyPr/>
              <a:lstStyle/>
              <a:p>
                <a:pPr>
                  <a:defRPr/>
                </a:pPr>
                <a:r>
                  <a:rPr lang="en-US" sz="1200" b="0" i="0" u="none" strike="noStrike" baseline="0" dirty="0"/>
                  <a:t> ”</a:t>
                </a:r>
                <a:r>
                  <a:rPr lang="en-US" sz="1400" b="0" i="1" u="none" strike="noStrike" baseline="0" dirty="0"/>
                  <a:t>Please rate each of the following in terms of their importance in ensuring a professional's skills and expertise in their job/occupation” (N=998)</a:t>
                </a:r>
                <a:endParaRPr lang="en-US" sz="1400" i="1" dirty="0"/>
              </a:p>
            </c:rich>
          </c:tx>
          <c:layout>
            <c:manualLayout>
              <c:xMode val="edge"/>
              <c:yMode val="edge"/>
              <c:x val="0.16180427082536999"/>
              <c:y val="0.89690018770344104"/>
            </c:manualLayout>
          </c:layout>
          <c:overlay val="0"/>
        </c:title>
        <c:numFmt formatCode="0%" sourceLinked="1"/>
        <c:majorTickMark val="out"/>
        <c:minorTickMark val="none"/>
        <c:tickLblPos val="nextTo"/>
        <c:crossAx val="35571200"/>
        <c:crosses val="autoZero"/>
        <c:crossBetween val="between"/>
      </c:valAx>
    </c:plotArea>
    <c:plotVisOnly val="1"/>
    <c:dispBlanksAs val="gap"/>
    <c:showDLblsOverMax val="0"/>
  </c:chart>
  <c:txPr>
    <a:bodyPr/>
    <a:lstStyle/>
    <a:p>
      <a:pPr>
        <a:defRPr sz="1200">
          <a:latin typeface="Cambria"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1804"/>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sz="quarter" idx="1"/>
          </p:nvPr>
        </p:nvSpPr>
        <p:spPr>
          <a:xfrm>
            <a:off x="3971551" y="0"/>
            <a:ext cx="3037255" cy="461804"/>
          </a:xfrm>
          <a:prstGeom prst="rect">
            <a:avLst/>
          </a:prstGeom>
        </p:spPr>
        <p:txBody>
          <a:bodyPr vert="horz" lIns="92126" tIns="46063" rIns="92126" bIns="46063" rtlCol="0"/>
          <a:lstStyle>
            <a:lvl1pPr algn="r">
              <a:defRPr sz="1200"/>
            </a:lvl1pPr>
          </a:lstStyle>
          <a:p>
            <a:fld id="{CAE47494-668A-4F62-83AE-A0141C209DE2}" type="datetimeFigureOut">
              <a:rPr lang="en-US" smtClean="0"/>
              <a:t>2/23/2018</a:t>
            </a:fld>
            <a:endParaRPr lang="en-US"/>
          </a:p>
        </p:txBody>
      </p:sp>
      <p:sp>
        <p:nvSpPr>
          <p:cNvPr id="4" name="Footer Placeholder 3"/>
          <p:cNvSpPr>
            <a:spLocks noGrp="1"/>
          </p:cNvSpPr>
          <p:nvPr>
            <p:ph type="ftr" sz="quarter" idx="2"/>
          </p:nvPr>
        </p:nvSpPr>
        <p:spPr>
          <a:xfrm>
            <a:off x="0" y="8772668"/>
            <a:ext cx="3037256" cy="461804"/>
          </a:xfrm>
          <a:prstGeom prst="rect">
            <a:avLst/>
          </a:prstGeom>
        </p:spPr>
        <p:txBody>
          <a:bodyPr vert="horz" lIns="92126" tIns="46063" rIns="92126" bIns="46063" rtlCol="0" anchor="b"/>
          <a:lstStyle>
            <a:lvl1pPr algn="l">
              <a:defRPr sz="1200"/>
            </a:lvl1pPr>
          </a:lstStyle>
          <a:p>
            <a:r>
              <a:rPr lang="en-US"/>
              <a:t>Engineering for a better Texas  </a:t>
            </a:r>
          </a:p>
        </p:txBody>
      </p:sp>
      <p:sp>
        <p:nvSpPr>
          <p:cNvPr id="5" name="Slide Number Placeholder 4"/>
          <p:cNvSpPr>
            <a:spLocks noGrp="1"/>
          </p:cNvSpPr>
          <p:nvPr>
            <p:ph type="sldNum" sz="quarter" idx="3"/>
          </p:nvPr>
        </p:nvSpPr>
        <p:spPr>
          <a:xfrm>
            <a:off x="3971551" y="8772668"/>
            <a:ext cx="3037255" cy="461804"/>
          </a:xfrm>
          <a:prstGeom prst="rect">
            <a:avLst/>
          </a:prstGeom>
        </p:spPr>
        <p:txBody>
          <a:bodyPr vert="horz" lIns="92126" tIns="46063" rIns="92126" bIns="46063" rtlCol="0" anchor="b"/>
          <a:lstStyle>
            <a:lvl1pPr algn="r">
              <a:defRPr sz="1200"/>
            </a:lvl1pPr>
          </a:lstStyle>
          <a:p>
            <a:fld id="{0AABD384-86EB-40C4-B061-17F57BB958A0}" type="slidenum">
              <a:rPr lang="en-US" smtClean="0"/>
              <a:t>‹#›</a:t>
            </a:fld>
            <a:endParaRPr lang="en-US"/>
          </a:p>
        </p:txBody>
      </p:sp>
    </p:spTree>
    <p:extLst>
      <p:ext uri="{BB962C8B-B14F-4D97-AF65-F5344CB8AC3E}">
        <p14:creationId xmlns:p14="http://schemas.microsoft.com/office/powerpoint/2010/main" val="322318158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126" tIns="46063" rIns="92126" bIns="4606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126" tIns="46063" rIns="92126" bIns="46063" rtlCol="0"/>
          <a:lstStyle>
            <a:lvl1pPr algn="r" fontAlgn="auto">
              <a:spcBef>
                <a:spcPts val="0"/>
              </a:spcBef>
              <a:spcAft>
                <a:spcPts val="0"/>
              </a:spcAft>
              <a:defRPr sz="1200">
                <a:latin typeface="+mn-lt"/>
                <a:cs typeface="+mn-cs"/>
              </a:defRPr>
            </a:lvl1pPr>
          </a:lstStyle>
          <a:p>
            <a:pPr>
              <a:defRPr/>
            </a:pPr>
            <a:fld id="{0AEBB3DF-130C-42C2-A391-9D911D7E6F91}" type="datetimeFigureOut">
              <a:rPr lang="en-US"/>
              <a:pPr>
                <a:defRPr/>
              </a:pPr>
              <a:t>2/23/2018</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2126" tIns="46063" rIns="92126" bIns="46063"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126" tIns="46063" rIns="92126" bIns="4606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126" tIns="46063" rIns="92126" bIns="46063" rtlCol="0" anchor="b"/>
          <a:lstStyle>
            <a:lvl1pPr algn="l" fontAlgn="auto">
              <a:spcBef>
                <a:spcPts val="0"/>
              </a:spcBef>
              <a:spcAft>
                <a:spcPts val="0"/>
              </a:spcAft>
              <a:defRPr sz="1200">
                <a:latin typeface="+mn-lt"/>
                <a:cs typeface="+mn-cs"/>
              </a:defRPr>
            </a:lvl1pPr>
          </a:lstStyle>
          <a:p>
            <a:pPr>
              <a:defRPr/>
            </a:pPr>
            <a:r>
              <a:rPr lang="en-US"/>
              <a:t>Engineering for a better Texas  </a:t>
            </a:r>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126" tIns="46063" rIns="92126" bIns="46063" rtlCol="0" anchor="b"/>
          <a:lstStyle>
            <a:lvl1pPr algn="r" fontAlgn="auto">
              <a:spcBef>
                <a:spcPts val="0"/>
              </a:spcBef>
              <a:spcAft>
                <a:spcPts val="0"/>
              </a:spcAft>
              <a:defRPr sz="1200">
                <a:latin typeface="+mn-lt"/>
                <a:cs typeface="+mn-cs"/>
              </a:defRPr>
            </a:lvl1pPr>
          </a:lstStyle>
          <a:p>
            <a:pPr>
              <a:defRPr/>
            </a:pPr>
            <a:fld id="{2797724E-2E4B-4A61-ADB5-2C8DE167668B}" type="slidenum">
              <a:rPr lang="en-US"/>
              <a:pPr>
                <a:defRPr/>
              </a:pPr>
              <a:t>‹#›</a:t>
            </a:fld>
            <a:endParaRPr lang="en-US"/>
          </a:p>
        </p:txBody>
      </p:sp>
    </p:spTree>
    <p:extLst>
      <p:ext uri="{BB962C8B-B14F-4D97-AF65-F5344CB8AC3E}">
        <p14:creationId xmlns:p14="http://schemas.microsoft.com/office/powerpoint/2010/main" val="3666148953"/>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59414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4186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90719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2379215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232845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E01B6012-AE03-4FDC-A1EC-28D78D2600F1}"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4530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C04E968B-433A-48C1-B1A8-4DAF354C9429}"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7583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60004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BA83FD9E-704F-4665-9D2F-539472650351}"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6150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E19A6A32-FB32-44F8-932F-F9F98C632870}"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1513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9B69D6-A1BA-4E4D-BC74-9FDDF76EA5FF}"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2/23/2018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913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313975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07648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42801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95255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325071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Ou</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83718379-A46F-46B1-8852-E01735B621A4}" type="slidenum">
              <a:rPr lang="en-US" sz="1200">
                <a:latin typeface="+mn-lt"/>
                <a:cs typeface="+mn-cs"/>
              </a:rPr>
              <a:pPr algn="r" fontAlgn="auto">
                <a:spcBef>
                  <a:spcPts val="0"/>
                </a:spcBef>
                <a:spcAft>
                  <a:spcPts val="0"/>
                </a:spcAft>
                <a:defRPr/>
              </a:pPr>
              <a:t>27</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335079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Be aware of consequences.</a:t>
            </a:r>
          </a:p>
          <a:p>
            <a:r>
              <a:rPr lang="en-US"/>
              <a:t>Make sure you know the rules and statutes and please call us if you have any questions at all. We want to prevent the cases by providing you answers before the violations occur!</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9CDE789A-8B4B-4DD6-913B-DE8DD494F3FA}" type="slidenum">
              <a:rPr lang="en-US" sz="1200">
                <a:latin typeface="+mn-lt"/>
                <a:cs typeface="+mn-cs"/>
              </a:rPr>
              <a:pPr algn="r" fontAlgn="auto">
                <a:spcBef>
                  <a:spcPts val="0"/>
                </a:spcBef>
                <a:spcAft>
                  <a:spcPts val="0"/>
                </a:spcAft>
                <a:defRPr/>
              </a:pPr>
              <a:t>28</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69053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Be aware of consequences.</a:t>
            </a:r>
          </a:p>
          <a:p>
            <a:r>
              <a:rPr lang="en-US"/>
              <a:t>Make sure you know the rules and statutes and please call us if you have any questions at all. We want to prevent the cases by providing you answers before the violations occur!</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9CDE789A-8B4B-4DD6-913B-DE8DD494F3FA}" type="slidenum">
              <a:rPr lang="en-US" sz="1200">
                <a:latin typeface="+mn-lt"/>
                <a:cs typeface="+mn-cs"/>
              </a:rPr>
              <a:pPr algn="r" fontAlgn="auto">
                <a:spcBef>
                  <a:spcPts val="0"/>
                </a:spcBef>
                <a:spcAft>
                  <a:spcPts val="0"/>
                </a:spcAft>
                <a:defRPr/>
              </a:pPr>
              <a:t>29</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43434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5A0BFF59-8792-4C80-B5C9-71B287A34A45}" type="slidenum">
              <a:rPr lang="en-US" sz="1200">
                <a:latin typeface="+mn-lt"/>
                <a:cs typeface="+mn-cs"/>
              </a:rPr>
              <a:pPr algn="r" fontAlgn="auto">
                <a:spcBef>
                  <a:spcPts val="0"/>
                </a:spcBef>
                <a:spcAft>
                  <a:spcPts val="0"/>
                </a:spcAft>
                <a:defRPr/>
              </a:pPr>
              <a:t>30</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21927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3940CBA-5F1A-4832-A3C6-EF3AA4F8B677}" type="datetime1">
              <a:rPr lang="en-US" sz="1200">
                <a:latin typeface="Times New Roman" pitchFamily="18" charset="0"/>
              </a:rPr>
              <a:pPr algn="r"/>
              <a:t>2/23/2018</a:t>
            </a:fld>
            <a:endParaRPr lang="en-US" sz="1200">
              <a:latin typeface="Times New Roman" pitchFamily="18" charset="0"/>
            </a:endParaRPr>
          </a:p>
        </p:txBody>
      </p:sp>
      <p:sp>
        <p:nvSpPr>
          <p:cNvPr id="101379"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EF9824D7-893C-49C9-96AB-EF359DEBC183}" type="slidenum">
              <a:rPr lang="en-US" sz="1200">
                <a:latin typeface="Times New Roman" pitchFamily="18" charset="0"/>
              </a:rPr>
              <a:pPr algn="r"/>
              <a:t>31</a:t>
            </a:fld>
            <a:endParaRPr lang="en-US" sz="1200">
              <a:latin typeface="Times New Roman" pitchFamily="18" charset="0"/>
            </a:endParaRPr>
          </a:p>
        </p:txBody>
      </p:sp>
      <p:sp>
        <p:nvSpPr>
          <p:cNvPr id="101380" name="Rectangle 2"/>
          <p:cNvSpPr>
            <a:spLocks noGrp="1" noRot="1" noChangeAspect="1" noChangeArrowheads="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We don’t want to hear about you – and here’s how!</a:t>
            </a:r>
          </a:p>
          <a:p>
            <a:endParaRPr lang="en-US"/>
          </a:p>
          <a:p>
            <a:r>
              <a:rPr lang="en-US"/>
              <a:t>Communication – usually a simple misunderstanding can be cleared up easily – manage expectations in advance</a:t>
            </a:r>
          </a:p>
          <a:p>
            <a:r>
              <a:rPr lang="en-US"/>
              <a:t>Contracts – get it in writing so everyone understands </a:t>
            </a:r>
          </a:p>
          <a:p>
            <a:r>
              <a:rPr lang="en-US"/>
              <a:t>Calculations – show your work and keep the notes. It will help if there is ever a question about what was done.</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54481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a:t>Our commitment is to communicate more frequently with more user-friendly information</a:t>
            </a:r>
          </a:p>
          <a:p>
            <a:pPr>
              <a:defRPr/>
            </a:pPr>
            <a:endParaRPr lang="en-US" dirty="0"/>
          </a:p>
          <a:p>
            <a:pPr>
              <a:defRPr/>
            </a:pPr>
            <a:r>
              <a:rPr lang="en-US" dirty="0"/>
              <a:t>TBPE makes announcements and posts general information and reminders through its social media links.</a:t>
            </a:r>
          </a:p>
          <a:p>
            <a:pPr marL="181217" indent="-181217">
              <a:buFontTx/>
              <a:buChar char="-"/>
              <a:defRPr/>
            </a:pPr>
            <a:endParaRPr lang="en-US" dirty="0"/>
          </a:p>
          <a:p>
            <a:pPr marL="181217" indent="-181217">
              <a:buFontTx/>
              <a:buChar char="-"/>
              <a:defRPr/>
            </a:pPr>
            <a:endParaRPr lang="en-US" dirty="0"/>
          </a:p>
          <a:p>
            <a:pPr>
              <a:defRPr/>
            </a:pPr>
            <a:endParaRPr lang="en-US" dirty="0"/>
          </a:p>
          <a:p>
            <a:pPr>
              <a:defRPr/>
            </a:pPr>
            <a:endParaRPr lang="en-US" dirty="0"/>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2715683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79933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137937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430070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959766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988181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2/23/2018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37</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3625343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2/23/2018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38</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2372535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2/23/2018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39</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2529654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2/23/2018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40</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2710005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marL="0" marR="0" lvl="0" indent="0" algn="r" defTabSz="911225" eaLnBrk="0" fontAlgn="auto" latinLnBrk="0" hangingPunct="0">
              <a:lnSpc>
                <a:spcPct val="100000"/>
              </a:lnSpc>
              <a:spcBef>
                <a:spcPts val="0"/>
              </a:spcBef>
              <a:spcAft>
                <a:spcPts val="0"/>
              </a:spcAft>
              <a:buClrTx/>
              <a:buSzTx/>
              <a:buFontTx/>
              <a:buNone/>
              <a:tabLst/>
              <a:defRPr/>
            </a:pPr>
            <a:fld id="{DDB766C5-0496-40F1-AE88-BE2A87274E3D}" type="datetime1">
              <a:rPr kumimoji="0" lang="en-US" sz="1200" b="0" i="0" u="none" strike="noStrike" kern="0" cap="none" spc="0" normalizeH="0" baseline="0" noProof="0">
                <a:ln>
                  <a:noFill/>
                </a:ln>
                <a:solidFill>
                  <a:prstClr val="black"/>
                </a:solidFill>
                <a:effectLst/>
                <a:uLnTx/>
                <a:uFillTx/>
                <a:latin typeface="Times New Roman" pitchFamily="18" charset="0"/>
                <a:cs typeface="Arial" charset="0"/>
              </a:rPr>
              <a:pPr marL="0" marR="0" lvl="0" indent="0" algn="r" defTabSz="911225" eaLnBrk="0" fontAlgn="auto" latinLnBrk="0" hangingPunct="0">
                <a:lnSpc>
                  <a:spcPct val="100000"/>
                </a:lnSpc>
                <a:spcBef>
                  <a:spcPts val="0"/>
                </a:spcBef>
                <a:spcAft>
                  <a:spcPts val="0"/>
                </a:spcAft>
                <a:buClrTx/>
                <a:buSzTx/>
                <a:buFontTx/>
                <a:buNone/>
                <a:tabLst/>
                <a:defRPr/>
              </a:pPr>
              <a:t>2/23/2018</a:t>
            </a:fld>
            <a:endParaRPr kumimoji="0" lang="en-US" sz="1200" b="0" i="0" u="none" strike="noStrike" kern="0" cap="none" spc="0" normalizeH="0" baseline="0" noProof="0">
              <a:ln>
                <a:noFill/>
              </a:ln>
              <a:solidFill>
                <a:prstClr val="black"/>
              </a:solidFill>
              <a:effectLst/>
              <a:uLnTx/>
              <a:uFillTx/>
              <a:latin typeface="Times New Roman" pitchFamily="18" charset="0"/>
              <a:cs typeface="Arial"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marL="0" marR="0" lvl="0" indent="0" algn="r" defTabSz="911225" eaLnBrk="0" fontAlgn="auto" latinLnBrk="0" hangingPunct="0">
              <a:lnSpc>
                <a:spcPct val="100000"/>
              </a:lnSpc>
              <a:spcBef>
                <a:spcPts val="0"/>
              </a:spcBef>
              <a:spcAft>
                <a:spcPts val="0"/>
              </a:spcAft>
              <a:buClrTx/>
              <a:buSzTx/>
              <a:buFontTx/>
              <a:buNone/>
              <a:tabLst/>
              <a:defRPr/>
            </a:pPr>
            <a:fld id="{1711DC84-6B5C-4A41-B3AF-6BC3AD645B93}" type="slidenum">
              <a:rPr kumimoji="0" lang="en-US" sz="1200" b="0" i="0" u="none" strike="noStrike" kern="0" cap="none" spc="0" normalizeH="0" baseline="0" noProof="0">
                <a:ln>
                  <a:noFill/>
                </a:ln>
                <a:solidFill>
                  <a:prstClr val="black"/>
                </a:solidFill>
                <a:effectLst/>
                <a:uLnTx/>
                <a:uFillTx/>
                <a:latin typeface="Times New Roman" pitchFamily="18" charset="0"/>
                <a:cs typeface="Arial" charset="0"/>
              </a:rPr>
              <a:pPr marL="0" marR="0" lvl="0" indent="0" algn="r" defTabSz="911225" eaLnBrk="0" fontAlgn="auto" latinLnBrk="0" hangingPunct="0">
                <a:lnSpc>
                  <a:spcPct val="100000"/>
                </a:lnSpc>
                <a:spcBef>
                  <a:spcPts val="0"/>
                </a:spcBef>
                <a:spcAft>
                  <a:spcPts val="0"/>
                </a:spcAft>
                <a:buClrTx/>
                <a:buSzTx/>
                <a:buFontTx/>
                <a:buNone/>
                <a:tabLst/>
                <a:defRPr/>
              </a:pPr>
              <a:t>41</a:t>
            </a:fld>
            <a:endParaRPr kumimoji="0" lang="en-US" sz="1200" b="0" i="0" u="none" strike="noStrike" kern="0" cap="none" spc="0" normalizeH="0" baseline="0" noProof="0">
              <a:ln>
                <a:noFill/>
              </a:ln>
              <a:solidFill>
                <a:prstClr val="black"/>
              </a:solidFill>
              <a:effectLst/>
              <a:uLnTx/>
              <a:uFillTx/>
              <a:latin typeface="Times New Roman" pitchFamily="18" charset="0"/>
              <a:cs typeface="Arial"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393569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658105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148621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763746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08483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3C6B8962-6844-4725-8C83-DA76A56F4F68}" type="slidenum">
              <a:rPr lang="en-US" sz="1200">
                <a:solidFill>
                  <a:prstClr val="black"/>
                </a:solidFill>
                <a:latin typeface="Calibri"/>
              </a:rPr>
              <a:pPr algn="r" fontAlgn="auto">
                <a:spcBef>
                  <a:spcPts val="0"/>
                </a:spcBef>
                <a:spcAft>
                  <a:spcPts val="0"/>
                </a:spcAft>
                <a:defRPr/>
              </a:pPr>
              <a:t>45</a:t>
            </a:fld>
            <a:endParaRPr lang="en-US" sz="1200">
              <a:solidFill>
                <a:prstClr val="black"/>
              </a:solidFill>
              <a:latin typeface="Calibri"/>
            </a:endParaRPr>
          </a:p>
        </p:txBody>
      </p:sp>
    </p:spTree>
    <p:extLst>
      <p:ext uri="{BB962C8B-B14F-4D97-AF65-F5344CB8AC3E}">
        <p14:creationId xmlns:p14="http://schemas.microsoft.com/office/powerpoint/2010/main" val="49163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Put the job on hold, get your CE updated, renew.</a:t>
            </a:r>
          </a:p>
          <a:p>
            <a:r>
              <a:rPr lang="en-US"/>
              <a:t>You should maintain current continuing education.</a:t>
            </a:r>
          </a:p>
          <a:p>
            <a:r>
              <a:rPr lang="en-US"/>
              <a:t>If you get audited – you are required by board rule to respond within 21 days.</a:t>
            </a:r>
          </a:p>
        </p:txBody>
      </p:sp>
    </p:spTree>
    <p:extLst>
      <p:ext uri="{BB962C8B-B14F-4D97-AF65-F5344CB8AC3E}">
        <p14:creationId xmlns:p14="http://schemas.microsoft.com/office/powerpoint/2010/main" val="4259003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One reason we are here today is to highlight some of the important rules and laws that each pe should know; however we cannot be exhaustive and it is the responsibility of the PE to know the laws. All of our laws and rules are laid out clearly in a downloadable document on our website which we are happy to mail to you if you need a copy.</a:t>
            </a:r>
          </a:p>
          <a:p>
            <a:endParaRPr lang="en-US"/>
          </a:p>
          <a:p>
            <a:r>
              <a:rPr lang="en-US"/>
              <a:t>Note: Take a copy with you of the most recent statute and rules as reference. Try to allow time after each presentation for one-on-one discussions.</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41504A6F-BAA0-439E-AD44-2501BC16FA0E}" type="slidenum">
              <a:rPr lang="en-US" sz="1200">
                <a:latin typeface="+mn-lt"/>
                <a:cs typeface="+mn-cs"/>
              </a:rPr>
              <a:pPr algn="r" fontAlgn="auto">
                <a:spcBef>
                  <a:spcPts val="0"/>
                </a:spcBef>
                <a:spcAft>
                  <a:spcPts val="0"/>
                </a:spcAft>
                <a:defRPr/>
              </a:pPr>
              <a:t>47</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480321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Now on to the business of the state. We usually turn up the lights at this point to help keep everyone awake! ;-)</a:t>
            </a:r>
          </a:p>
        </p:txBody>
      </p:sp>
      <p:sp>
        <p:nvSpPr>
          <p:cNvPr id="102404" name="Date Placeholder 3"/>
          <p:cNvSpPr txBox="1">
            <a:spLocks noGrp="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499821CA-C973-46A2-8DC2-F505F1D325A9}" type="datetime1">
              <a:rPr lang="en-US" sz="1200">
                <a:latin typeface="Times New Roman" pitchFamily="18" charset="0"/>
              </a:rPr>
              <a:pPr algn="r"/>
              <a:t>2/23/2018</a:t>
            </a:fld>
            <a:endParaRPr lang="en-US" sz="1200">
              <a:latin typeface="Times New Roman" pitchFamily="18" charset="0"/>
            </a:endParaRPr>
          </a:p>
        </p:txBody>
      </p:sp>
      <p:sp>
        <p:nvSpPr>
          <p:cNvPr id="102405" name="Slide Number Placeholder 4"/>
          <p:cNvSpPr txBox="1">
            <a:spLocks noGrp="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93480D08-A507-4087-A413-1CB664096F8B}" type="slidenum">
              <a:rPr lang="en-US" sz="1200">
                <a:latin typeface="Times New Roman" pitchFamily="18" charset="0"/>
              </a:rPr>
              <a:pPr algn="r"/>
              <a:t>49</a:t>
            </a:fld>
            <a:endParaRPr lang="en-US" sz="1200">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092137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623677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Engineering for a better Texas  </a:t>
            </a:r>
          </a:p>
        </p:txBody>
      </p:sp>
    </p:spTree>
    <p:extLst>
      <p:ext uri="{BB962C8B-B14F-4D97-AF65-F5344CB8AC3E}">
        <p14:creationId xmlns:p14="http://schemas.microsoft.com/office/powerpoint/2010/main" val="1972939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Engineering for a better Texas  </a:t>
            </a:r>
          </a:p>
        </p:txBody>
      </p:sp>
    </p:spTree>
    <p:extLst>
      <p:ext uri="{BB962C8B-B14F-4D97-AF65-F5344CB8AC3E}">
        <p14:creationId xmlns:p14="http://schemas.microsoft.com/office/powerpoint/2010/main" val="85847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326775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899415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E527ABC3-966E-40E9-AF0B-A387A574C846}" type="datetime1">
              <a:rPr lang="en-US" sz="1200">
                <a:solidFill>
                  <a:prstClr val="black"/>
                </a:solidFill>
                <a:latin typeface="Times New Roman" pitchFamily="18" charset="0"/>
              </a:rPr>
              <a:pPr algn="r"/>
              <a:t>2/23/2018</a:t>
            </a:fld>
            <a:endParaRPr lang="en-US" sz="1200">
              <a:solidFill>
                <a:prstClr val="black"/>
              </a:solidFill>
              <a:latin typeface="Times New Roman" pitchFamily="18" charset="0"/>
            </a:endParaRPr>
          </a:p>
        </p:txBody>
      </p:sp>
      <p:sp>
        <p:nvSpPr>
          <p:cNvPr id="11366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756F15FE-0CF5-4BB6-AB46-5638EF0FB7E3}" type="slidenum">
              <a:rPr lang="en-US" sz="1200">
                <a:solidFill>
                  <a:prstClr val="black"/>
                </a:solidFill>
                <a:latin typeface="Times New Roman" pitchFamily="18" charset="0"/>
              </a:rPr>
              <a:pPr algn="r"/>
              <a:t>54</a:t>
            </a:fld>
            <a:endParaRPr lang="en-US" sz="1200">
              <a:solidFill>
                <a:prstClr val="black"/>
              </a:solidFill>
              <a:latin typeface="Times New Roman" pitchFamily="18" charset="0"/>
            </a:endParaRPr>
          </a:p>
        </p:txBody>
      </p:sp>
      <p:sp>
        <p:nvSpPr>
          <p:cNvPr id="113668" name="Rectangle 2"/>
          <p:cNvSpPr>
            <a:spLocks noGrp="1" noRot="1" noChangeAspect="1" noChangeArrowheads="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NCEES has begun an initiative for educational requirements to include more than just a bachelor’s degree – a BS plus an extra thirty hours or which is a Masters or Equivalent. Currently, they have not determined what the extra 30 hours will be.</a:t>
            </a:r>
          </a:p>
          <a:p>
            <a:r>
              <a:rPr lang="en-US"/>
              <a:t>NCEES is about “model law” which may or may not be adopted by other states.</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88216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308788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272635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367BBC5-AEDB-40B1-9B65-FCA700D547C1}" type="datetime1">
              <a:rPr lang="en-US" sz="1200">
                <a:solidFill>
                  <a:prstClr val="black"/>
                </a:solidFill>
                <a:latin typeface="Times New Roman" pitchFamily="18" charset="0"/>
              </a:rPr>
              <a:pPr algn="r"/>
              <a:t>2/23/2018</a:t>
            </a:fld>
            <a:endParaRPr lang="en-US" sz="1200">
              <a:solidFill>
                <a:prstClr val="black"/>
              </a:solidFill>
              <a:latin typeface="Times New Roman" pitchFamily="18" charset="0"/>
            </a:endParaRPr>
          </a:p>
        </p:txBody>
      </p:sp>
      <p:sp>
        <p:nvSpPr>
          <p:cNvPr id="11878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2E27AA66-3374-47C6-9816-C55C6484D1F0}" type="slidenum">
              <a:rPr lang="en-US" sz="1200">
                <a:solidFill>
                  <a:prstClr val="black"/>
                </a:solidFill>
                <a:latin typeface="Times New Roman" pitchFamily="18" charset="0"/>
              </a:rPr>
              <a:pPr algn="r"/>
              <a:t>57</a:t>
            </a:fld>
            <a:endParaRPr lang="en-US" sz="1200">
              <a:solidFill>
                <a:prstClr val="black"/>
              </a:solidFill>
              <a:latin typeface="Times New Roman" pitchFamily="18" charset="0"/>
            </a:endParaRPr>
          </a:p>
        </p:txBody>
      </p:sp>
      <p:sp>
        <p:nvSpPr>
          <p:cNvPr id="118788" name="Rectangle 2"/>
          <p:cNvSpPr>
            <a:spLocks noGrp="1" noRot="1" noChangeAspect="1" noChangeArrowheads="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If you are interested in having TBPE come to your firm or group, we will speak to groups of 20 or more; look for webinars and hosted meetings in the future.</a:t>
            </a:r>
          </a:p>
          <a:p>
            <a:r>
              <a:rPr lang="en-US"/>
              <a:t>Outreach to elementary schools is done through the Engineering Week program where we send our staff engineers to local schools to assist with experiments in the classroom. It’s a great way to get involved. If you get  a chance to participate we highly recommend it. </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5713101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This year’s theme at TBPE is excellence, and so we are leading with that in our slides.</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84461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19435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2/23/2018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32010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C8FF5-43B6-4B7E-9573-4A4F75EE8A1C}"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2/23/2018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972" name="Rectangle 2"/>
          <p:cNvSpPr>
            <a:spLocks noGrp="1" noRot="1" noChangeAspect="1" noChangeArrowheads="1" noTextEdit="1"/>
          </p:cNvSpPr>
          <p:nvPr>
            <p:ph type="sldImg"/>
          </p:nvPr>
        </p:nvSpPr>
        <p:spPr bwMode="auto">
          <a:xfrm>
            <a:off x="1198563" y="693738"/>
            <a:ext cx="4614862"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xfrm>
            <a:off x="934721" y="4387137"/>
            <a:ext cx="5140960"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of the engineers are college professors and the others are in private practice. Of the 3 public members, 2 are lawyers and one is a CPA.</a:t>
            </a:r>
          </a:p>
          <a:p>
            <a:r>
              <a:rPr lang="en-US" dirty="0"/>
              <a:t>Rules-staff produced, board approves for public comment in the Texas Register, staff takes comments and proposes new rules for Board approval</a:t>
            </a:r>
          </a:p>
        </p:txBody>
      </p:sp>
    </p:spTree>
    <p:extLst>
      <p:ext uri="{BB962C8B-B14F-4D97-AF65-F5344CB8AC3E}">
        <p14:creationId xmlns:p14="http://schemas.microsoft.com/office/powerpoint/2010/main" val="21540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dt" sz="quarter" idx="1"/>
          </p:nvPr>
        </p:nvSpPr>
        <p:spPr/>
        <p:txBody>
          <a:bodyPr/>
          <a:lstStyle/>
          <a:p>
            <a:pPr>
              <a:defRPr/>
            </a:pPr>
            <a:fld id="{E7B5BD25-7405-4BF2-9BAE-50AA6BFE1456}" type="datetime1">
              <a:rPr lang="en-US"/>
              <a:pPr>
                <a:defRPr/>
              </a:pPr>
              <a:t>2/23/2018</a:t>
            </a:fld>
            <a:endParaRPr lang="en-US"/>
          </a:p>
        </p:txBody>
      </p:sp>
      <p:sp>
        <p:nvSpPr>
          <p:cNvPr id="9" name="Rectangle 13"/>
          <p:cNvSpPr>
            <a:spLocks noGrp="1" noChangeArrowheads="1"/>
          </p:cNvSpPr>
          <p:nvPr>
            <p:ph type="sldNum" sz="quarter" idx="5"/>
          </p:nvPr>
        </p:nvSpPr>
        <p:spPr/>
        <p:txBody>
          <a:bodyPr/>
          <a:lstStyle/>
          <a:p>
            <a:pPr>
              <a:defRPr/>
            </a:pPr>
            <a:fld id="{079829C5-42EC-4114-8691-BC9FCF9189FC}" type="slidenum">
              <a:rPr lang="en-US"/>
              <a:pPr>
                <a:defRPr/>
              </a:pPr>
              <a:t>9</a:t>
            </a:fld>
            <a:endParaRPr lang="en-US"/>
          </a:p>
        </p:txBody>
      </p:sp>
      <p:sp>
        <p:nvSpPr>
          <p:cNvPr id="8499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4998"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8" tIns="45558" rIns="91118" bIns="45558"/>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a:fld id="{29E0504E-0421-4ACA-A29A-843579DFD415}" type="datetime1">
              <a:rPr lang="en-US" sz="1200">
                <a:latin typeface="Times New Roman" pitchFamily="18" charset="0"/>
              </a:rPr>
              <a:pPr algn="r"/>
              <a:t>2/23/2018</a:t>
            </a:fld>
            <a:endParaRPr lang="en-US" sz="1200">
              <a:latin typeface="Times New Roman" pitchFamily="18" charset="0"/>
            </a:endParaRPr>
          </a:p>
        </p:txBody>
      </p:sp>
      <p:sp>
        <p:nvSpPr>
          <p:cNvPr id="84999"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8" tIns="45558" rIns="91118" bIns="45558" anchor="b"/>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a:fld id="{6F13D0BA-E30F-4555-9DEF-C1BA3049F39A}" type="slidenum">
              <a:rPr lang="en-US" sz="1200">
                <a:latin typeface="Times New Roman" pitchFamily="18" charset="0"/>
              </a:rPr>
              <a:pPr algn="r"/>
              <a:t>9</a:t>
            </a:fld>
            <a:endParaRPr lang="en-US" sz="1200">
              <a:latin typeface="Times New Roman" pitchFamily="18" charset="0"/>
            </a:endParaRPr>
          </a:p>
        </p:txBody>
      </p:sp>
    </p:spTree>
    <p:extLst>
      <p:ext uri="{BB962C8B-B14F-4D97-AF65-F5344CB8AC3E}">
        <p14:creationId xmlns:p14="http://schemas.microsoft.com/office/powerpoint/2010/main" val="29581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p>
            <a:r>
              <a:rPr lang="en-US"/>
              <a:t>Engineering for a better Texas</a:t>
            </a:r>
            <a:endParaRPr lang="en-US" dirty="0"/>
          </a:p>
        </p:txBody>
      </p:sp>
    </p:spTree>
    <p:extLst>
      <p:ext uri="{BB962C8B-B14F-4D97-AF65-F5344CB8AC3E}">
        <p14:creationId xmlns:p14="http://schemas.microsoft.com/office/powerpoint/2010/main" val="364885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2"/>
            <a:ext cx="8229600" cy="1143000"/>
          </a:xfrm>
        </p:spPr>
        <p:txBody>
          <a:bodyPr/>
          <a:lstStyle/>
          <a:p>
            <a:r>
              <a:rPr lang="en-US" dirty="0"/>
              <a:t>Click to edit Master title style</a:t>
            </a:r>
          </a:p>
        </p:txBody>
      </p:sp>
      <p:sp>
        <p:nvSpPr>
          <p:cNvPr id="3" name="Content Placeholder 2"/>
          <p:cNvSpPr>
            <a:spLocks noGrp="1"/>
          </p:cNvSpPr>
          <p:nvPr>
            <p:ph idx="1"/>
          </p:nvPr>
        </p:nvSpPr>
        <p:spPr>
          <a:xfrm>
            <a:off x="489610" y="2805106"/>
            <a:ext cx="8229600" cy="3553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Engineering for a better Texas</a:t>
            </a:r>
            <a:endParaRPr lang="en-US" dirty="0"/>
          </a:p>
        </p:txBody>
      </p:sp>
    </p:spTree>
    <p:extLst>
      <p:ext uri="{BB962C8B-B14F-4D97-AF65-F5344CB8AC3E}">
        <p14:creationId xmlns:p14="http://schemas.microsoft.com/office/powerpoint/2010/main" val="41219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4"/>
            <a:ext cx="8229600" cy="1143000"/>
          </a:xfrm>
        </p:spPr>
        <p:txBody>
          <a:bodyPr/>
          <a:lstStyle/>
          <a:p>
            <a:r>
              <a:rPr lang="en-US"/>
              <a:t>Click to edit Master title style</a:t>
            </a:r>
          </a:p>
        </p:txBody>
      </p:sp>
    </p:spTree>
    <p:extLst>
      <p:ext uri="{BB962C8B-B14F-4D97-AF65-F5344CB8AC3E}">
        <p14:creationId xmlns:p14="http://schemas.microsoft.com/office/powerpoint/2010/main" val="400069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0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2346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6"/>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979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4"/>
            <a:ext cx="8229600" cy="1143000"/>
          </a:xfrm>
        </p:spPr>
        <p:txBody>
          <a:bodyPr/>
          <a:lstStyle/>
          <a:p>
            <a:r>
              <a:rPr lang="en-US"/>
              <a:t>Click to edit Master title style</a:t>
            </a:r>
          </a:p>
        </p:txBody>
      </p:sp>
    </p:spTree>
    <p:extLst>
      <p:ext uri="{BB962C8B-B14F-4D97-AF65-F5344CB8AC3E}">
        <p14:creationId xmlns:p14="http://schemas.microsoft.com/office/powerpoint/2010/main" val="16007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73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194" y="12119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9610" y="2386949"/>
            <a:ext cx="82296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Second level</a:t>
            </a:r>
          </a:p>
          <a:p>
            <a:pPr lvl="0"/>
            <a:r>
              <a:rPr lang="en-US" dirty="0"/>
              <a:t>Third level</a:t>
            </a:r>
          </a:p>
          <a:p>
            <a:pPr lvl="1"/>
            <a:r>
              <a:rPr lang="en-US" dirty="0"/>
              <a:t>Fourth level</a:t>
            </a:r>
          </a:p>
          <a:p>
            <a:pPr lvl="2"/>
            <a:r>
              <a:rPr lang="en-US" dirty="0"/>
              <a:t>Fifth level</a:t>
            </a:r>
          </a:p>
        </p:txBody>
      </p:sp>
      <p:sp>
        <p:nvSpPr>
          <p:cNvPr id="2" name="Rectangle 1"/>
          <p:cNvSpPr/>
          <p:nvPr userDrawn="1"/>
        </p:nvSpPr>
        <p:spPr>
          <a:xfrm>
            <a:off x="0" y="0"/>
            <a:ext cx="9144000" cy="935421"/>
          </a:xfrm>
          <a:prstGeom prst="rect">
            <a:avLst/>
          </a:prstGeom>
          <a:gradFill flip="none" rotWithShape="1">
            <a:gsLst>
              <a:gs pos="0">
                <a:schemeClr val="accent4">
                  <a:lumMod val="0"/>
                  <a:lumOff val="100000"/>
                </a:schemeClr>
              </a:gs>
              <a:gs pos="35000">
                <a:srgbClr val="E2E2E2"/>
              </a:gs>
              <a:gs pos="47790">
                <a:srgbClr val="CECECE"/>
              </a:gs>
              <a:gs pos="72000">
                <a:srgbClr val="838383"/>
              </a:gs>
              <a:gs pos="60000">
                <a:srgbClr val="B5B5B5"/>
              </a:gs>
              <a:gs pos="7000">
                <a:schemeClr val="accent4">
                  <a:lumMod val="0"/>
                  <a:lumOff val="100000"/>
                </a:schemeClr>
              </a:gs>
              <a:gs pos="7000">
                <a:srgbClr val="FFFFFF"/>
              </a:gs>
              <a:gs pos="87000">
                <a:srgbClr val="5B5B5B"/>
              </a:gs>
              <a:gs pos="100000">
                <a:srgbClr val="5B5B5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userDrawn="1"/>
        </p:nvPicPr>
        <p:blipFill>
          <a:blip r:embed="rId6"/>
          <a:stretch>
            <a:fillRect/>
          </a:stretch>
        </p:blipFill>
        <p:spPr>
          <a:xfrm>
            <a:off x="293912" y="224027"/>
            <a:ext cx="1839688" cy="926743"/>
          </a:xfrm>
          <a:prstGeom prst="rect">
            <a:avLst/>
          </a:prstGeom>
        </p:spPr>
      </p:pic>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1">
                <a:solidFill>
                  <a:schemeClr val="tx1"/>
                </a:solidFill>
              </a:defRPr>
            </a:lvl1pPr>
          </a:lstStyle>
          <a:p>
            <a:r>
              <a:rPr lang="en-US"/>
              <a:t>Engineering for a better Texas</a:t>
            </a:r>
            <a:endParaRPr lang="en-US" dirty="0"/>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5" r:id="rId3"/>
    <p:sldLayoutId id="2147484226"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610" y="8493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9610" y="2131054"/>
            <a:ext cx="82296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Second level</a:t>
            </a:r>
          </a:p>
          <a:p>
            <a:pPr lvl="0"/>
            <a:r>
              <a:rPr lang="en-US" dirty="0"/>
              <a:t>Third level</a:t>
            </a:r>
          </a:p>
          <a:p>
            <a:pPr lvl="1"/>
            <a:r>
              <a:rPr lang="en-US" dirty="0"/>
              <a:t>Fourth level</a:t>
            </a:r>
          </a:p>
          <a:p>
            <a:pPr lvl="2"/>
            <a:r>
              <a:rPr lang="en-US" dirty="0"/>
              <a:t>Fifth level</a:t>
            </a:r>
          </a:p>
        </p:txBody>
      </p:sp>
      <p:sp>
        <p:nvSpPr>
          <p:cNvPr id="2" name="Rectangle 1"/>
          <p:cNvSpPr/>
          <p:nvPr userDrawn="1"/>
        </p:nvSpPr>
        <p:spPr>
          <a:xfrm>
            <a:off x="0" y="0"/>
            <a:ext cx="9144000" cy="935421"/>
          </a:xfrm>
          <a:prstGeom prst="rect">
            <a:avLst/>
          </a:prstGeom>
          <a:gradFill flip="none" rotWithShape="1">
            <a:gsLst>
              <a:gs pos="0">
                <a:schemeClr val="accent4">
                  <a:lumMod val="0"/>
                  <a:lumOff val="100000"/>
                </a:schemeClr>
              </a:gs>
              <a:gs pos="35000">
                <a:srgbClr val="E2E2E2"/>
              </a:gs>
              <a:gs pos="47790">
                <a:srgbClr val="CECECE"/>
              </a:gs>
              <a:gs pos="72000">
                <a:srgbClr val="838383"/>
              </a:gs>
              <a:gs pos="60000">
                <a:srgbClr val="B5B5B5"/>
              </a:gs>
              <a:gs pos="7000">
                <a:schemeClr val="accent4">
                  <a:lumMod val="0"/>
                  <a:lumOff val="100000"/>
                </a:schemeClr>
              </a:gs>
              <a:gs pos="7000">
                <a:srgbClr val="FFFFFF"/>
              </a:gs>
              <a:gs pos="87000">
                <a:srgbClr val="5B5B5B"/>
              </a:gs>
              <a:gs pos="100000">
                <a:srgbClr val="5B5B5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rot="10800000">
            <a:off x="0" y="5922579"/>
            <a:ext cx="9144000" cy="935421"/>
          </a:xfrm>
          <a:prstGeom prst="rect">
            <a:avLst/>
          </a:prstGeom>
          <a:gradFill flip="none" rotWithShape="1">
            <a:gsLst>
              <a:gs pos="0">
                <a:schemeClr val="accent4">
                  <a:lumMod val="0"/>
                  <a:lumOff val="100000"/>
                </a:schemeClr>
              </a:gs>
              <a:gs pos="35000">
                <a:srgbClr val="E2E2E2"/>
              </a:gs>
              <a:gs pos="47790">
                <a:srgbClr val="CECECE"/>
              </a:gs>
              <a:gs pos="72000">
                <a:srgbClr val="838383"/>
              </a:gs>
              <a:gs pos="60000">
                <a:srgbClr val="B5B5B5"/>
              </a:gs>
              <a:gs pos="7000">
                <a:schemeClr val="accent4">
                  <a:lumMod val="0"/>
                  <a:lumOff val="100000"/>
                </a:schemeClr>
              </a:gs>
              <a:gs pos="7000">
                <a:srgbClr val="FFFFFF"/>
              </a:gs>
              <a:gs pos="87000">
                <a:srgbClr val="5B5B5B"/>
              </a:gs>
              <a:gs pos="100000">
                <a:srgbClr val="5B5B5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userDrawn="1"/>
        </p:nvPicPr>
        <p:blipFill>
          <a:blip r:embed="rId6"/>
          <a:stretch>
            <a:fillRect/>
          </a:stretch>
        </p:blipFill>
        <p:spPr>
          <a:xfrm>
            <a:off x="6964970" y="5522150"/>
            <a:ext cx="1839688" cy="926743"/>
          </a:xfrm>
          <a:prstGeom prst="rect">
            <a:avLst/>
          </a:prstGeom>
        </p:spPr>
      </p:pic>
    </p:spTree>
    <p:extLst>
      <p:ext uri="{BB962C8B-B14F-4D97-AF65-F5344CB8AC3E}">
        <p14:creationId xmlns:p14="http://schemas.microsoft.com/office/powerpoint/2010/main" val="3666824334"/>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engineers.texas.gov/outreachsurvey"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engineers.texas.gov/"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ncees.org/cpc/"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engineers.texas.gov/policy.htm"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mailto:David.Howell@engineers.texas.gov"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hyperlink" Target="http://engineers.texas.gov/outreachsurve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idges01.jpg"/>
          <p:cNvPicPr>
            <a:picLocks noChangeAspect="1"/>
          </p:cNvPicPr>
          <p:nvPr/>
        </p:nvPicPr>
        <p:blipFill>
          <a:blip r:embed="rId3"/>
          <a:stretch>
            <a:fillRect/>
          </a:stretch>
        </p:blipFill>
        <p:spPr>
          <a:xfrm>
            <a:off x="0" y="0"/>
            <a:ext cx="9144000" cy="1531088"/>
          </a:xfrm>
          <a:prstGeom prst="rect">
            <a:avLst/>
          </a:prstGeom>
          <a:noFill/>
          <a:ln>
            <a:noFill/>
          </a:ln>
          <a:effectLst>
            <a:outerShdw blurRad="50800" dist="38100" dir="5400000" algn="t" rotWithShape="0">
              <a:prstClr val="black">
                <a:alpha val="40000"/>
              </a:prstClr>
            </a:outerShdw>
          </a:effectLst>
        </p:spPr>
      </p:pic>
      <p:pic>
        <p:nvPicPr>
          <p:cNvPr id="8195" name="Picture 4" descr="tbpe_typeonly_white.ai"/>
          <p:cNvPicPr>
            <a:picLocks noChangeAspect="1"/>
          </p:cNvPicPr>
          <p:nvPr/>
        </p:nvPicPr>
        <p:blipFill rotWithShape="1">
          <a:blip r:embed="rId4">
            <a:extLst>
              <a:ext uri="{28A0092B-C50C-407E-A947-70E740481C1C}">
                <a14:useLocalDpi xmlns:a14="http://schemas.microsoft.com/office/drawing/2010/main" val="0"/>
              </a:ext>
            </a:extLst>
          </a:blip>
          <a:srcRect t="-1" b="54800"/>
          <a:stretch/>
        </p:blipFill>
        <p:spPr bwMode="auto">
          <a:xfrm>
            <a:off x="0" y="-203333"/>
            <a:ext cx="548640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p:cNvPicPr>
          <p:nvPr/>
        </p:nvPicPr>
        <p:blipFill>
          <a:blip r:embed="rId5"/>
          <a:stretch>
            <a:fillRect/>
          </a:stretch>
        </p:blipFill>
        <p:spPr bwMode="auto">
          <a:xfrm>
            <a:off x="6942792" y="165009"/>
            <a:ext cx="2158176" cy="108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9"/>
          <p:cNvSpPr txBox="1">
            <a:spLocks noChangeArrowheads="1"/>
          </p:cNvSpPr>
          <p:nvPr/>
        </p:nvSpPr>
        <p:spPr bwMode="auto">
          <a:xfrm>
            <a:off x="631825" y="2268537"/>
            <a:ext cx="78930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t>Texas Board of Professional Engineers Professional Practice Update / Ethics</a:t>
            </a:r>
          </a:p>
          <a:p>
            <a:pPr eaLnBrk="1" hangingPunct="1"/>
            <a:endParaRPr lang="en-US" sz="3200" dirty="0"/>
          </a:p>
          <a:p>
            <a:pPr eaLnBrk="1" hangingPunct="1"/>
            <a:endParaRPr lang="en-US" sz="2400" dirty="0"/>
          </a:p>
          <a:p>
            <a:pPr algn="ctr" eaLnBrk="1" hangingPunct="1"/>
            <a:r>
              <a:rPr lang="en-US" sz="2400" dirty="0"/>
              <a:t>Lance Kinney, Ph.D., P.E.</a:t>
            </a:r>
          </a:p>
          <a:p>
            <a:pPr algn="ctr" eaLnBrk="1" hangingPunct="1"/>
            <a:r>
              <a:rPr lang="en-US" sz="2400" dirty="0"/>
              <a:t>Executive Director</a:t>
            </a:r>
          </a:p>
          <a:p>
            <a:pPr algn="ctr" eaLnBrk="1" hangingPunct="1"/>
            <a:endParaRPr lang="en-US" sz="2400" dirty="0"/>
          </a:p>
          <a:p>
            <a:pPr algn="ctr" eaLnBrk="1" hangingPunct="1"/>
            <a:r>
              <a:rPr lang="en-US" sz="2000" dirty="0">
                <a:hlinkClick r:id="rId6"/>
              </a:rPr>
              <a:t>http://engineers.texas.gov/outreachsurvey</a:t>
            </a:r>
            <a:r>
              <a:rPr lang="en-US" sz="2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766194"/>
            <a:ext cx="7543800" cy="5686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000" cap="small" dirty="0">
                <a:latin typeface="Calibri" panose="020F0502020204030204" pitchFamily="34" charset="0"/>
              </a:rPr>
              <a:t>Board Primary Functions</a:t>
            </a:r>
          </a:p>
        </p:txBody>
      </p:sp>
      <p:sp>
        <p:nvSpPr>
          <p:cNvPr id="15363" name="Rectangle 3"/>
          <p:cNvSpPr>
            <a:spLocks noGrp="1" noChangeArrowheads="1"/>
          </p:cNvSpPr>
          <p:nvPr>
            <p:ph type="body" idx="1"/>
          </p:nvPr>
        </p:nvSpPr>
        <p:spPr>
          <a:xfrm>
            <a:off x="1219200" y="150328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dirty="0">
                <a:latin typeface="Calibri" pitchFamily="34" charset="0"/>
              </a:rPr>
              <a:t>Since 1937 -</a:t>
            </a:r>
          </a:p>
          <a:p>
            <a:pPr lvl="1"/>
            <a:r>
              <a:rPr lang="en-US" b="1" dirty="0">
                <a:latin typeface="Calibri" pitchFamily="34" charset="0"/>
              </a:rPr>
              <a:t>License</a:t>
            </a:r>
            <a:r>
              <a:rPr lang="en-US" dirty="0">
                <a:latin typeface="Calibri" pitchFamily="34" charset="0"/>
              </a:rPr>
              <a:t> Qualified Engineers</a:t>
            </a:r>
          </a:p>
          <a:p>
            <a:pPr lvl="1"/>
            <a:r>
              <a:rPr lang="en-US" b="1" dirty="0">
                <a:latin typeface="Calibri" pitchFamily="34" charset="0"/>
              </a:rPr>
              <a:t>Enforce</a:t>
            </a:r>
            <a:r>
              <a:rPr lang="en-US" dirty="0">
                <a:latin typeface="Calibri" pitchFamily="34" charset="0"/>
              </a:rPr>
              <a:t> Engineering Practice Act</a:t>
            </a:r>
          </a:p>
          <a:p>
            <a:pPr marL="0" indent="0">
              <a:buNone/>
            </a:pPr>
            <a:r>
              <a:rPr lang="en-US" dirty="0">
                <a:latin typeface="Calibri" pitchFamily="34" charset="0"/>
              </a:rPr>
              <a:t>Since 2003 –</a:t>
            </a:r>
            <a:r>
              <a:rPr lang="en-US" sz="2800" dirty="0">
                <a:latin typeface="Calibri" pitchFamily="34" charset="0"/>
              </a:rPr>
              <a:t>Requiring Firm Registration</a:t>
            </a:r>
            <a:endParaRPr lang="en-US" dirty="0">
              <a:latin typeface="Calibri" pitchFamily="34" charset="0"/>
            </a:endParaRPr>
          </a:p>
          <a:p>
            <a:pPr marL="0" indent="0">
              <a:buNone/>
            </a:pPr>
            <a:r>
              <a:rPr lang="en-US" dirty="0">
                <a:latin typeface="Calibri" pitchFamily="34" charset="0"/>
              </a:rPr>
              <a:t>Since 2005 -</a:t>
            </a:r>
            <a:r>
              <a:rPr lang="en-US" sz="2800" dirty="0">
                <a:latin typeface="Calibri" pitchFamily="34" charset="0"/>
              </a:rPr>
              <a:t>Requiring Continuing Education</a:t>
            </a:r>
          </a:p>
          <a:p>
            <a:pPr marL="0" indent="0">
              <a:buNone/>
            </a:pPr>
            <a:r>
              <a:rPr lang="en-US" dirty="0">
                <a:latin typeface="Calibri" pitchFamily="34" charset="0"/>
              </a:rPr>
              <a:t>Now</a:t>
            </a:r>
          </a:p>
          <a:p>
            <a:pPr lvl="1"/>
            <a:r>
              <a:rPr lang="en-US" b="1" dirty="0">
                <a:latin typeface="Calibri" pitchFamily="34" charset="0"/>
              </a:rPr>
              <a:t>Educate</a:t>
            </a:r>
            <a:r>
              <a:rPr lang="en-US" dirty="0">
                <a:latin typeface="Calibri" pitchFamily="34" charset="0"/>
              </a:rPr>
              <a:t> – PEs, Officials, Potential PEs, Public</a:t>
            </a:r>
          </a:p>
          <a:p>
            <a:pPr marL="0" indent="0">
              <a:buNone/>
            </a:pPr>
            <a:endParaRPr lang="en-US" dirty="0">
              <a:latin typeface="Calibri" pitchFamily="34" charset="0"/>
            </a:endParaRPr>
          </a:p>
        </p:txBody>
      </p:sp>
      <p:sp>
        <p:nvSpPr>
          <p:cNvPr id="15364" name="Line 4"/>
          <p:cNvSpPr>
            <a:spLocks noChangeShapeType="1"/>
          </p:cNvSpPr>
          <p:nvPr/>
        </p:nvSpPr>
        <p:spPr bwMode="auto">
          <a:xfrm>
            <a:off x="3026391" y="14935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7221629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891654"/>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 Licensing History</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1181100" y="2295832"/>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dirty="0">
                <a:latin typeface="Calibri" pitchFamily="34" charset="0"/>
              </a:rPr>
              <a:t>867 individuals registered on 1</a:t>
            </a:r>
            <a:r>
              <a:rPr lang="en-US" baseline="30000" dirty="0">
                <a:latin typeface="Calibri" pitchFamily="34" charset="0"/>
              </a:rPr>
              <a:t>st</a:t>
            </a:r>
            <a:r>
              <a:rPr lang="en-US" dirty="0">
                <a:latin typeface="Calibri" pitchFamily="34" charset="0"/>
              </a:rPr>
              <a:t> roster published 02/12/1938</a:t>
            </a:r>
          </a:p>
          <a:p>
            <a:r>
              <a:rPr lang="en-US" dirty="0">
                <a:latin typeface="Calibri" pitchFamily="34" charset="0"/>
              </a:rPr>
              <a:t>Over 129,000 Texas licenses granted since then.</a:t>
            </a:r>
          </a:p>
          <a:p>
            <a:r>
              <a:rPr lang="en-US" dirty="0">
                <a:latin typeface="Calibri" pitchFamily="34" charset="0"/>
              </a:rPr>
              <a:t>Currently over 64,000 licenses</a:t>
            </a:r>
          </a:p>
          <a:p>
            <a:endParaRPr lang="en-US" dirty="0">
              <a:latin typeface="Calibri" pitchFamily="34" charset="0"/>
            </a:endParaRPr>
          </a:p>
        </p:txBody>
      </p:sp>
      <p:sp>
        <p:nvSpPr>
          <p:cNvPr id="15364" name="Line 4"/>
          <p:cNvSpPr>
            <a:spLocks noChangeShapeType="1"/>
          </p:cNvSpPr>
          <p:nvPr/>
        </p:nvSpPr>
        <p:spPr bwMode="auto">
          <a:xfrm>
            <a:off x="3048000" y="178536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6395386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221833"/>
            <a:ext cx="8229600" cy="3652837"/>
          </a:xfrm>
        </p:spPr>
        <p:txBody>
          <a:bodyPr/>
          <a:lstStyle/>
          <a:p>
            <a:pPr eaLnBrk="1" hangingPunct="1">
              <a:buFont typeface="Arial" charset="0"/>
              <a:buChar char="•"/>
            </a:pPr>
            <a:r>
              <a:rPr lang="en-US" dirty="0">
                <a:latin typeface="Calibri" pitchFamily="34" charset="0"/>
              </a:rPr>
              <a:t>Protection of the Public</a:t>
            </a:r>
          </a:p>
          <a:p>
            <a:pPr eaLnBrk="1" hangingPunct="1">
              <a:buFont typeface="Arial" charset="0"/>
              <a:buChar char="•"/>
            </a:pPr>
            <a:r>
              <a:rPr lang="en-US" dirty="0">
                <a:latin typeface="Calibri" pitchFamily="34" charset="0"/>
              </a:rPr>
              <a:t>Ethical Expectations</a:t>
            </a:r>
          </a:p>
          <a:p>
            <a:pPr eaLnBrk="1" hangingPunct="1">
              <a:buFont typeface="Arial" charset="0"/>
              <a:buChar char="•"/>
            </a:pPr>
            <a:r>
              <a:rPr lang="en-US" dirty="0">
                <a:latin typeface="Calibri" pitchFamily="34" charset="0"/>
              </a:rPr>
              <a:t>Competence</a:t>
            </a:r>
          </a:p>
          <a:p>
            <a:pPr lvl="1" eaLnBrk="1" hangingPunct="1">
              <a:buFont typeface="Arial" charset="0"/>
              <a:buChar char="•"/>
            </a:pPr>
            <a:r>
              <a:rPr lang="en-US" sz="3200" dirty="0">
                <a:latin typeface="Calibri" pitchFamily="34" charset="0"/>
              </a:rPr>
              <a:t>Initial Qualifications</a:t>
            </a:r>
          </a:p>
          <a:p>
            <a:pPr lvl="2" eaLnBrk="1" hangingPunct="1">
              <a:buFont typeface="Arial" charset="0"/>
              <a:buChar char="•"/>
            </a:pPr>
            <a:r>
              <a:rPr lang="en-US" sz="2800" dirty="0">
                <a:latin typeface="Calibri" pitchFamily="34" charset="0"/>
              </a:rPr>
              <a:t>Education, Experience, Examinations</a:t>
            </a:r>
          </a:p>
          <a:p>
            <a:pPr lvl="1" eaLnBrk="1" hangingPunct="1">
              <a:buFont typeface="Arial" charset="0"/>
              <a:buChar char="•"/>
            </a:pPr>
            <a:r>
              <a:rPr lang="en-US" sz="3200" dirty="0">
                <a:latin typeface="Calibri" pitchFamily="34" charset="0"/>
              </a:rPr>
              <a:t>Staying Current</a:t>
            </a:r>
          </a:p>
          <a:p>
            <a:pPr lvl="2" eaLnBrk="1" hangingPunct="1">
              <a:buFont typeface="Arial" charset="0"/>
              <a:buChar char="•"/>
            </a:pPr>
            <a:r>
              <a:rPr lang="en-US" sz="2800" dirty="0">
                <a:latin typeface="Calibri" pitchFamily="34" charset="0"/>
              </a:rPr>
              <a:t>Continuing Education</a:t>
            </a:r>
          </a:p>
          <a:p>
            <a:pPr eaLnBrk="1" hangingPunct="1">
              <a:buFont typeface="Arial" charset="0"/>
              <a:buChar char="•"/>
            </a:pPr>
            <a:r>
              <a:rPr lang="en-US" dirty="0">
                <a:latin typeface="Calibri" pitchFamily="34" charset="0"/>
              </a:rPr>
              <a:t>Professionalism</a:t>
            </a:r>
          </a:p>
          <a:p>
            <a:pPr marL="0" indent="0" algn="ctr">
              <a:buNone/>
              <a:defRPr/>
            </a:pPr>
            <a:endParaRPr lang="en-US" sz="2400" dirty="0">
              <a:latin typeface="Calibri" pitchFamily="34" charset="0"/>
            </a:endParaRPr>
          </a:p>
        </p:txBody>
      </p:sp>
    </p:spTree>
    <p:extLst>
      <p:ext uri="{BB962C8B-B14F-4D97-AF65-F5344CB8AC3E}">
        <p14:creationId xmlns:p14="http://schemas.microsoft.com/office/powerpoint/2010/main" val="279590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602581"/>
            <a:ext cx="8229600" cy="3652837"/>
          </a:xfrm>
        </p:spPr>
        <p:txBody>
          <a:bodyPr/>
          <a:lstStyle/>
          <a:p>
            <a:pPr marL="0" indent="0">
              <a:buNone/>
              <a:defRPr/>
            </a:pPr>
            <a:r>
              <a:rPr lang="en-US" sz="2400" dirty="0">
                <a:latin typeface="Calibri" pitchFamily="34" charset="0"/>
              </a:rPr>
              <a:t>Fields that are regulated and licensed vary among individual states. Among regulated fields are health care professionals (medical doctors, nurses); psychologists; lawyers; teachers; engineers; …- </a:t>
            </a:r>
            <a:r>
              <a:rPr lang="en-US" sz="2400" i="1" dirty="0">
                <a:latin typeface="Calibri" pitchFamily="34" charset="0"/>
              </a:rPr>
              <a:t>Wikipedia</a:t>
            </a:r>
          </a:p>
          <a:p>
            <a:pPr marL="0" indent="0">
              <a:buNone/>
              <a:defRPr/>
            </a:pPr>
            <a:endParaRPr lang="en-US" sz="2400" dirty="0">
              <a:latin typeface="Calibri" pitchFamily="34" charset="0"/>
            </a:endParaRPr>
          </a:p>
          <a:p>
            <a:pPr>
              <a:defRPr/>
            </a:pPr>
            <a:r>
              <a:rPr lang="en-US" sz="2400" dirty="0">
                <a:latin typeface="Calibri" pitchFamily="34" charset="0"/>
              </a:rPr>
              <a:t>Most of these fields impact the public one person at a time.</a:t>
            </a:r>
          </a:p>
          <a:p>
            <a:pPr>
              <a:defRPr/>
            </a:pPr>
            <a:r>
              <a:rPr lang="en-US" sz="2400" dirty="0">
                <a:latin typeface="Calibri" pitchFamily="34" charset="0"/>
              </a:rPr>
              <a:t>The work done by engineers generally has the potential to affect </a:t>
            </a:r>
            <a:r>
              <a:rPr lang="en-US" sz="2400" b="1" i="1" dirty="0">
                <a:latin typeface="Calibri" pitchFamily="34" charset="0"/>
              </a:rPr>
              <a:t>many.</a:t>
            </a:r>
          </a:p>
        </p:txBody>
      </p:sp>
    </p:spTree>
    <p:extLst>
      <p:ext uri="{BB962C8B-B14F-4D97-AF65-F5344CB8AC3E}">
        <p14:creationId xmlns:p14="http://schemas.microsoft.com/office/powerpoint/2010/main" val="319847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452564"/>
            <a:ext cx="8229600" cy="3652837"/>
          </a:xfrm>
        </p:spPr>
        <p:txBody>
          <a:bodyPr/>
          <a:lstStyle/>
          <a:p>
            <a:pPr marL="0" indent="0">
              <a:buNone/>
              <a:defRPr/>
            </a:pPr>
            <a:r>
              <a:rPr lang="en-US" sz="2800" dirty="0">
                <a:latin typeface="Calibri" pitchFamily="34" charset="0"/>
              </a:rPr>
              <a:t>System to Protect the Public:</a:t>
            </a:r>
          </a:p>
          <a:p>
            <a:pPr marL="0" indent="0">
              <a:buNone/>
              <a:defRPr/>
            </a:pPr>
            <a:endParaRPr lang="en-US" sz="2400" dirty="0">
              <a:latin typeface="Calibri" pitchFamily="34" charset="0"/>
            </a:endParaRPr>
          </a:p>
          <a:p>
            <a:pPr>
              <a:defRPr/>
            </a:pPr>
            <a:r>
              <a:rPr lang="en-US" sz="2400" dirty="0">
                <a:latin typeface="Calibri" pitchFamily="34" charset="0"/>
              </a:rPr>
              <a:t>Sets the minimum standards for licensure as a Professional Engineer</a:t>
            </a:r>
          </a:p>
          <a:p>
            <a:pPr>
              <a:defRPr/>
            </a:pPr>
            <a:r>
              <a:rPr lang="en-US" sz="2400" dirty="0">
                <a:latin typeface="Calibri" pitchFamily="34" charset="0"/>
              </a:rPr>
              <a:t>Sets continuing practice and competence standards</a:t>
            </a:r>
          </a:p>
          <a:p>
            <a:pPr>
              <a:defRPr/>
            </a:pPr>
            <a:r>
              <a:rPr lang="en-US" sz="2400" dirty="0">
                <a:latin typeface="Calibri" pitchFamily="34" charset="0"/>
              </a:rPr>
              <a:t>Sets ethical and professional standards</a:t>
            </a:r>
          </a:p>
          <a:p>
            <a:pPr>
              <a:defRPr/>
            </a:pPr>
            <a:r>
              <a:rPr lang="en-US" sz="2400" dirty="0">
                <a:latin typeface="Calibri" pitchFamily="34" charset="0"/>
              </a:rPr>
              <a:t>Compliance with these standards of professional practice</a:t>
            </a:r>
          </a:p>
          <a:p>
            <a:pPr>
              <a:defRPr/>
            </a:pPr>
            <a:r>
              <a:rPr lang="en-US" sz="2400" dirty="0">
                <a:latin typeface="Calibri" pitchFamily="34" charset="0"/>
              </a:rPr>
              <a:t>Standards for indicating competence (titles, seals, etc.)</a:t>
            </a:r>
          </a:p>
          <a:p>
            <a:pPr>
              <a:defRPr/>
            </a:pPr>
            <a:r>
              <a:rPr lang="en-US" sz="2400" dirty="0">
                <a:latin typeface="Calibri" pitchFamily="34" charset="0"/>
              </a:rPr>
              <a:t>Prevents unqualified individuals from offering or practicing where it could endanger the public</a:t>
            </a:r>
          </a:p>
        </p:txBody>
      </p:sp>
    </p:spTree>
    <p:extLst>
      <p:ext uri="{BB962C8B-B14F-4D97-AF65-F5344CB8AC3E}">
        <p14:creationId xmlns:p14="http://schemas.microsoft.com/office/powerpoint/2010/main" val="31074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9610" y="277867"/>
            <a:ext cx="8229600" cy="1143000"/>
          </a:xfrm>
        </p:spPr>
        <p:txBody>
          <a:bodyPr/>
          <a:lstStyle/>
          <a:p>
            <a:r>
              <a:rPr lang="en-US" dirty="0"/>
              <a:t>Public Perception - Licensure</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434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graphicFrame>
        <p:nvGraphicFramePr>
          <p:cNvPr id="14341" name="Chart 5"/>
          <p:cNvGraphicFramePr>
            <a:graphicFrameLocks/>
          </p:cNvGraphicFramePr>
          <p:nvPr>
            <p:extLst>
              <p:ext uri="{D42A27DB-BD31-4B8C-83A1-F6EECF244321}">
                <p14:modId xmlns:p14="http://schemas.microsoft.com/office/powerpoint/2010/main" val="1747707735"/>
              </p:ext>
            </p:extLst>
          </p:nvPr>
        </p:nvGraphicFramePr>
        <p:xfrm>
          <a:off x="177800" y="1459858"/>
          <a:ext cx="8864600" cy="3784600"/>
        </p:xfrm>
        <a:graphic>
          <a:graphicData uri="http://schemas.openxmlformats.org/presentationml/2006/ole">
            <mc:AlternateContent xmlns:mc="http://schemas.openxmlformats.org/markup-compatibility/2006">
              <mc:Choice xmlns:v="urn:schemas-microsoft-com:vml" Requires="v">
                <p:oleObj spid="_x0000_s1035" r:id="rId4" imgW="8864352" imgH="3785944" progId="Excel.Chart.8">
                  <p:embed/>
                </p:oleObj>
              </mc:Choice>
              <mc:Fallback>
                <p:oleObj r:id="rId4" imgW="8864352" imgH="3785944" progId="Excel.Chart.8">
                  <p:embed/>
                  <p:pic>
                    <p:nvPicPr>
                      <p:cNvPr id="14341"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459858"/>
                        <a:ext cx="8864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698965" y="5798077"/>
            <a:ext cx="2155371"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150992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5375" y="389123"/>
            <a:ext cx="8229600" cy="1143000"/>
          </a:xfrm>
        </p:spPr>
        <p:txBody>
          <a:bodyPr/>
          <a:lstStyle/>
          <a:p>
            <a:r>
              <a:rPr lang="en-US" dirty="0"/>
              <a:t>Public Perception - Licensure</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53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graphicFrame>
        <p:nvGraphicFramePr>
          <p:cNvPr id="7" name="Chart 6"/>
          <p:cNvGraphicFramePr/>
          <p:nvPr>
            <p:extLst>
              <p:ext uri="{D42A27DB-BD31-4B8C-83A1-F6EECF244321}">
                <p14:modId xmlns:p14="http://schemas.microsoft.com/office/powerpoint/2010/main" val="1316621179"/>
              </p:ext>
            </p:extLst>
          </p:nvPr>
        </p:nvGraphicFramePr>
        <p:xfrm>
          <a:off x="635875" y="1364978"/>
          <a:ext cx="7848600" cy="42404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75166" y="5829726"/>
            <a:ext cx="2183674"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355004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429232"/>
            <a:ext cx="8229600" cy="1143000"/>
          </a:xfrm>
        </p:spPr>
        <p:txBody>
          <a:bodyPr/>
          <a:lstStyle/>
          <a:p>
            <a:r>
              <a:rPr lang="en-US" dirty="0"/>
              <a:t>Licensing</a:t>
            </a:r>
            <a:br>
              <a:rPr lang="en-US" dirty="0"/>
            </a:br>
            <a:r>
              <a:rPr lang="en-US" dirty="0"/>
              <a:t>Competence</a:t>
            </a:r>
          </a:p>
        </p:txBody>
      </p:sp>
      <p:sp>
        <p:nvSpPr>
          <p:cNvPr id="16387" name="Content Placeholder 1"/>
          <p:cNvSpPr>
            <a:spLocks noGrp="1"/>
          </p:cNvSpPr>
          <p:nvPr>
            <p:ph idx="1"/>
          </p:nvPr>
        </p:nvSpPr>
        <p:spPr>
          <a:xfrm>
            <a:off x="489610" y="1784695"/>
            <a:ext cx="8229600" cy="3553653"/>
          </a:xfrm>
        </p:spPr>
        <p:txBody>
          <a:bodyPr/>
          <a:lstStyle/>
          <a:p>
            <a:r>
              <a:rPr lang="en-US" sz="2800" dirty="0">
                <a:latin typeface="Calibri" pitchFamily="34" charset="0"/>
              </a:rPr>
              <a:t>Competence is gained by Education </a:t>
            </a:r>
            <a:r>
              <a:rPr lang="en-US" sz="2800" b="1" dirty="0">
                <a:latin typeface="Calibri" pitchFamily="34" charset="0"/>
              </a:rPr>
              <a:t>and</a:t>
            </a:r>
            <a:r>
              <a:rPr lang="en-US" sz="2800" dirty="0">
                <a:latin typeface="Calibri" pitchFamily="34" charset="0"/>
              </a:rPr>
              <a:t> Experience; Measured by FE and PE examinations</a:t>
            </a:r>
          </a:p>
          <a:p>
            <a:r>
              <a:rPr lang="en-US" sz="2800" dirty="0">
                <a:latin typeface="Calibri" pitchFamily="34" charset="0"/>
              </a:rPr>
              <a:t>Texas uses nationally accepted standards, but considers each application independently.</a:t>
            </a:r>
          </a:p>
          <a:p>
            <a:r>
              <a:rPr lang="en-US" sz="2800" dirty="0">
                <a:latin typeface="Calibri" pitchFamily="34" charset="0"/>
              </a:rPr>
              <a:t>Texas does not license by discipline, but Professional Engineers must not practice outside of their competence. </a:t>
            </a:r>
          </a:p>
          <a:p>
            <a:pPr lvl="1"/>
            <a:r>
              <a:rPr lang="en-US" sz="2400" dirty="0">
                <a:latin typeface="Calibri" pitchFamily="34" charset="0"/>
              </a:rPr>
              <a:t>§137.59(a) Engineers shall practice only in their areas of competence. </a:t>
            </a:r>
          </a:p>
          <a:p>
            <a:endParaRPr lang="en-US" sz="2800" dirty="0">
              <a:latin typeface="Calibri" pitchFamily="34" charset="0"/>
            </a:endParaRPr>
          </a:p>
          <a:p>
            <a:pPr marL="0" indent="0">
              <a:buNone/>
            </a:pPr>
            <a:endParaRPr lang="en-US" sz="2800" dirty="0">
              <a:latin typeface="Calibri" pitchFamily="34" charset="0"/>
            </a:endParaRPr>
          </a:p>
        </p:txBody>
      </p:sp>
    </p:spTree>
    <p:extLst>
      <p:ext uri="{BB962C8B-B14F-4D97-AF65-F5344CB8AC3E}">
        <p14:creationId xmlns:p14="http://schemas.microsoft.com/office/powerpoint/2010/main" val="406137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9610" y="315567"/>
            <a:ext cx="8229600" cy="1143000"/>
          </a:xfrm>
        </p:spPr>
        <p:txBody>
          <a:bodyPr/>
          <a:lstStyle/>
          <a:p>
            <a:r>
              <a:rPr lang="en-US" dirty="0"/>
              <a:t>Public Perception of Engineers</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229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2195513"/>
            <a:ext cx="42576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591" y="1624013"/>
            <a:ext cx="5989637"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95399"/>
            <a:ext cx="46450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88963" y="5663749"/>
            <a:ext cx="2181497"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397449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2" y="335760"/>
            <a:ext cx="8229600" cy="1143000"/>
          </a:xfrm>
        </p:spPr>
        <p:txBody>
          <a:bodyPr/>
          <a:lstStyle/>
          <a:p>
            <a:r>
              <a:rPr lang="en-US" dirty="0"/>
              <a:t>Public Perception - Safety</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33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4" y="1560195"/>
            <a:ext cx="84613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70173" y="5879060"/>
            <a:ext cx="2220686"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270407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36420"/>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Agenda</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1181100" y="205885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About the Board</a:t>
            </a:r>
          </a:p>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Core Functions</a:t>
            </a:r>
          </a:p>
          <a:p>
            <a:pPr marL="400050" lvl="1" indent="0" defTabSz="457200" eaLnBrk="1" hangingPunct="1">
              <a:spcBef>
                <a:spcPct val="0"/>
              </a:spcBef>
              <a:buFont typeface="Arial" charset="0"/>
              <a:buChar char="•"/>
            </a:pPr>
            <a:r>
              <a:rPr lang="en-US" kern="1200" dirty="0">
                <a:solidFill>
                  <a:srgbClr val="000000"/>
                </a:solidFill>
                <a:latin typeface="Calibri" pitchFamily="34" charset="0"/>
                <a:cs typeface="Arial" charset="0"/>
              </a:rPr>
              <a:t>Licensing</a:t>
            </a:r>
          </a:p>
          <a:p>
            <a:pPr marL="400050" lvl="1" indent="0" defTabSz="457200" eaLnBrk="1" hangingPunct="1">
              <a:spcBef>
                <a:spcPct val="0"/>
              </a:spcBef>
              <a:buFont typeface="Arial" charset="0"/>
              <a:buChar char="•"/>
            </a:pPr>
            <a:r>
              <a:rPr lang="en-US" kern="1200" dirty="0">
                <a:solidFill>
                  <a:srgbClr val="000000"/>
                </a:solidFill>
                <a:latin typeface="Calibri" pitchFamily="34" charset="0"/>
                <a:cs typeface="Arial" charset="0"/>
              </a:rPr>
              <a:t>Enforcement</a:t>
            </a:r>
          </a:p>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Law and Rules</a:t>
            </a:r>
          </a:p>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Board Activities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1476226"/>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439978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57" y="880566"/>
            <a:ext cx="2183176" cy="218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www.larsondesigngroup.com/wp-content/uploads/2010/07/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01935"/>
            <a:ext cx="2910989" cy="17865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652" y="880566"/>
            <a:ext cx="2803284" cy="185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76" y="4501935"/>
            <a:ext cx="2435999" cy="182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832" y="1642003"/>
            <a:ext cx="4490520" cy="33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9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744" y="1028190"/>
            <a:ext cx="2390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598" y="4028649"/>
            <a:ext cx="2702921" cy="20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02" y="4329206"/>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496" y="2660870"/>
            <a:ext cx="2771304" cy="190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702" y="1007739"/>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0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277867"/>
            <a:ext cx="8229600" cy="1143000"/>
          </a:xfrm>
        </p:spPr>
        <p:txBody>
          <a:bodyPr/>
          <a:lstStyle/>
          <a:p>
            <a:r>
              <a:rPr lang="en-US" dirty="0"/>
              <a:t>Engineering Ethics</a:t>
            </a:r>
          </a:p>
        </p:txBody>
      </p:sp>
      <p:sp>
        <p:nvSpPr>
          <p:cNvPr id="16387" name="Content Placeholder 1"/>
          <p:cNvSpPr>
            <a:spLocks noGrp="1"/>
          </p:cNvSpPr>
          <p:nvPr>
            <p:ph idx="1"/>
          </p:nvPr>
        </p:nvSpPr>
        <p:spPr>
          <a:xfrm>
            <a:off x="489610" y="1488034"/>
            <a:ext cx="8229600" cy="3553653"/>
          </a:xfrm>
        </p:spPr>
        <p:txBody>
          <a:bodyPr/>
          <a:lstStyle/>
          <a:p>
            <a:r>
              <a:rPr lang="en-US" sz="2800" dirty="0">
                <a:latin typeface="Calibri" pitchFamily="34" charset="0"/>
              </a:rPr>
              <a:t>Protection of Public Health, Safety, Welfare</a:t>
            </a:r>
          </a:p>
          <a:p>
            <a:r>
              <a:rPr lang="en-US" sz="2800" dirty="0">
                <a:latin typeface="Calibri" pitchFamily="34" charset="0"/>
              </a:rPr>
              <a:t>Ethical responsibilities and expectations</a:t>
            </a:r>
          </a:p>
          <a:p>
            <a:pPr lvl="1"/>
            <a:r>
              <a:rPr lang="en-US" sz="2400" dirty="0">
                <a:latin typeface="Calibri" pitchFamily="34" charset="0"/>
              </a:rPr>
              <a:t>Avoid Conflicts of Interest</a:t>
            </a:r>
          </a:p>
          <a:p>
            <a:pPr lvl="1"/>
            <a:r>
              <a:rPr lang="en-US" sz="2400" dirty="0">
                <a:latin typeface="Calibri" pitchFamily="34" charset="0"/>
              </a:rPr>
              <a:t>Be a Faithful Agent</a:t>
            </a:r>
          </a:p>
          <a:p>
            <a:pPr lvl="1"/>
            <a:r>
              <a:rPr lang="en-US" sz="2400" dirty="0">
                <a:latin typeface="Calibri" pitchFamily="34" charset="0"/>
              </a:rPr>
              <a:t>Be prepared to have a dissenting opinion, if necessary</a:t>
            </a:r>
          </a:p>
          <a:p>
            <a:pPr lvl="1"/>
            <a:r>
              <a:rPr lang="en-US" sz="2400" dirty="0">
                <a:latin typeface="Calibri" pitchFamily="34" charset="0"/>
              </a:rPr>
              <a:t>Obligation to be aware of violations of the Act.</a:t>
            </a:r>
          </a:p>
          <a:p>
            <a:pPr marL="0" indent="0">
              <a:buNone/>
            </a:pPr>
            <a:r>
              <a:rPr lang="en-US" sz="2800" dirty="0">
                <a:latin typeface="Calibri" pitchFamily="34" charset="0"/>
              </a:rPr>
              <a:t>How does this protect the public?</a:t>
            </a:r>
          </a:p>
          <a:p>
            <a:pPr lvl="1"/>
            <a:r>
              <a:rPr lang="en-US" sz="2400" dirty="0">
                <a:latin typeface="Calibri" pitchFamily="34" charset="0"/>
              </a:rPr>
              <a:t>We are expected to know the right thing to do and to do the right thing in the practice of engineering.</a:t>
            </a:r>
          </a:p>
          <a:p>
            <a:pPr marL="0" indent="0">
              <a:buNone/>
            </a:pPr>
            <a:endParaRPr lang="en-US" sz="2800" dirty="0">
              <a:latin typeface="Calibri" pitchFamily="34" charset="0"/>
            </a:endParaRPr>
          </a:p>
          <a:p>
            <a:endParaRPr lang="en-US" sz="2800" dirty="0">
              <a:latin typeface="Calibri" pitchFamily="34" charset="0"/>
            </a:endParaRPr>
          </a:p>
        </p:txBody>
      </p:sp>
    </p:spTree>
    <p:extLst>
      <p:ext uri="{BB962C8B-B14F-4D97-AF65-F5344CB8AC3E}">
        <p14:creationId xmlns:p14="http://schemas.microsoft.com/office/powerpoint/2010/main" val="224465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569415"/>
            <a:ext cx="8229600" cy="1143000"/>
          </a:xfrm>
        </p:spPr>
        <p:txBody>
          <a:bodyPr/>
          <a:lstStyle/>
          <a:p>
            <a:r>
              <a:rPr lang="en-US" dirty="0"/>
              <a:t>Licensing</a:t>
            </a:r>
            <a:br>
              <a:rPr lang="en-US" dirty="0"/>
            </a:br>
            <a:r>
              <a:rPr lang="en-US" dirty="0"/>
              <a:t>Ethics / Professionalism</a:t>
            </a:r>
          </a:p>
        </p:txBody>
      </p:sp>
      <p:sp>
        <p:nvSpPr>
          <p:cNvPr id="16387" name="Content Placeholder 1"/>
          <p:cNvSpPr>
            <a:spLocks noGrp="1"/>
          </p:cNvSpPr>
          <p:nvPr>
            <p:ph idx="1"/>
          </p:nvPr>
        </p:nvSpPr>
        <p:spPr>
          <a:xfrm>
            <a:off x="457200" y="2084382"/>
            <a:ext cx="8229600" cy="2394853"/>
          </a:xfrm>
        </p:spPr>
        <p:txBody>
          <a:bodyPr/>
          <a:lstStyle/>
          <a:p>
            <a:r>
              <a:rPr lang="en-US" sz="2800" dirty="0">
                <a:latin typeface="Calibri" pitchFamily="34" charset="0"/>
              </a:rPr>
              <a:t>Multiple reference statements from other licensed engineers to vouch for character and engineering experience claimed.</a:t>
            </a:r>
          </a:p>
          <a:p>
            <a:r>
              <a:rPr lang="en-US" sz="2800" dirty="0">
                <a:latin typeface="Calibri" pitchFamily="34" charset="0"/>
              </a:rPr>
              <a:t>Exam on Texas Law and Rules</a:t>
            </a:r>
          </a:p>
          <a:p>
            <a:r>
              <a:rPr lang="en-US" sz="2800" dirty="0">
                <a:latin typeface="Calibri" pitchFamily="34" charset="0"/>
              </a:rPr>
              <a:t>Fingerprint-based CHRC</a:t>
            </a:r>
          </a:p>
          <a:p>
            <a:r>
              <a:rPr lang="en-US" sz="2800" dirty="0">
                <a:latin typeface="Calibri" pitchFamily="34" charset="0"/>
              </a:rPr>
              <a:t>Continuing Education related to Ethics after licensure</a:t>
            </a:r>
          </a:p>
        </p:txBody>
      </p:sp>
    </p:spTree>
    <p:extLst>
      <p:ext uri="{BB962C8B-B14F-4D97-AF65-F5344CB8AC3E}">
        <p14:creationId xmlns:p14="http://schemas.microsoft.com/office/powerpoint/2010/main" val="119555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277867"/>
            <a:ext cx="8229600" cy="1143000"/>
          </a:xfrm>
        </p:spPr>
        <p:txBody>
          <a:bodyPr/>
          <a:lstStyle/>
          <a:p>
            <a:r>
              <a:rPr lang="en-US" dirty="0"/>
              <a:t>Professionalism</a:t>
            </a:r>
          </a:p>
        </p:txBody>
      </p:sp>
      <p:sp>
        <p:nvSpPr>
          <p:cNvPr id="16387" name="Content Placeholder 1"/>
          <p:cNvSpPr>
            <a:spLocks noGrp="1"/>
          </p:cNvSpPr>
          <p:nvPr>
            <p:ph idx="1"/>
          </p:nvPr>
        </p:nvSpPr>
        <p:spPr>
          <a:xfrm>
            <a:off x="489610" y="1222991"/>
            <a:ext cx="8229600" cy="3553653"/>
          </a:xfrm>
        </p:spPr>
        <p:txBody>
          <a:bodyPr/>
          <a:lstStyle/>
          <a:p>
            <a:r>
              <a:rPr lang="en-US" sz="2800" dirty="0">
                <a:latin typeface="Calibri" pitchFamily="34" charset="0"/>
              </a:rPr>
              <a:t>Protection of Public Health, Safety, Welfare</a:t>
            </a:r>
          </a:p>
          <a:p>
            <a:r>
              <a:rPr lang="en-US" sz="2800" dirty="0">
                <a:latin typeface="Calibri" pitchFamily="34" charset="0"/>
              </a:rPr>
              <a:t>Communication</a:t>
            </a:r>
          </a:p>
          <a:p>
            <a:pPr lvl="1"/>
            <a:r>
              <a:rPr lang="en-US" sz="2400" dirty="0">
                <a:latin typeface="Calibri" pitchFamily="34" charset="0"/>
              </a:rPr>
              <a:t>Honesty</a:t>
            </a:r>
          </a:p>
          <a:p>
            <a:pPr lvl="1"/>
            <a:r>
              <a:rPr lang="en-US" sz="2400" dirty="0">
                <a:latin typeface="Calibri" pitchFamily="34" charset="0"/>
              </a:rPr>
              <a:t>Clarity (not misleading)</a:t>
            </a:r>
          </a:p>
          <a:p>
            <a:pPr lvl="1"/>
            <a:r>
              <a:rPr lang="en-US" sz="2400" dirty="0">
                <a:latin typeface="Calibri" pitchFamily="34" charset="0"/>
              </a:rPr>
              <a:t>Respectful of all parties</a:t>
            </a:r>
          </a:p>
          <a:p>
            <a:pPr lvl="1"/>
            <a:r>
              <a:rPr lang="en-US" sz="2400" dirty="0">
                <a:latin typeface="Calibri" pitchFamily="34" charset="0"/>
              </a:rPr>
              <a:t>Maintain Public Trust</a:t>
            </a:r>
          </a:p>
          <a:p>
            <a:pPr lvl="1"/>
            <a:r>
              <a:rPr lang="en-US" sz="2400" dirty="0">
                <a:latin typeface="Calibri" pitchFamily="34" charset="0"/>
              </a:rPr>
              <a:t>Timely communication with the TBPE</a:t>
            </a:r>
          </a:p>
          <a:p>
            <a:pPr marL="0" lvl="0" indent="0">
              <a:buNone/>
            </a:pPr>
            <a:r>
              <a:rPr lang="en-US" sz="2800" dirty="0">
                <a:solidFill>
                  <a:srgbClr val="000000"/>
                </a:solidFill>
                <a:latin typeface="Calibri" pitchFamily="34" charset="0"/>
              </a:rPr>
              <a:t>How does this protect the public?</a:t>
            </a:r>
          </a:p>
          <a:p>
            <a:pPr lvl="1"/>
            <a:r>
              <a:rPr lang="en-US" sz="2400" dirty="0">
                <a:solidFill>
                  <a:srgbClr val="000000"/>
                </a:solidFill>
                <a:latin typeface="Calibri" pitchFamily="34" charset="0"/>
              </a:rPr>
              <a:t>We are expected to be complete and correct in the practice of engineering.</a:t>
            </a:r>
          </a:p>
          <a:p>
            <a:endParaRPr lang="en-US" sz="2800" dirty="0">
              <a:latin typeface="Calibri" pitchFamily="34" charset="0"/>
            </a:endParaRPr>
          </a:p>
          <a:p>
            <a:endParaRPr lang="en-US" sz="2800" dirty="0">
              <a:latin typeface="Calibri" pitchFamily="34" charset="0"/>
            </a:endParaRPr>
          </a:p>
        </p:txBody>
      </p:sp>
    </p:spTree>
    <p:extLst>
      <p:ext uri="{BB962C8B-B14F-4D97-AF65-F5344CB8AC3E}">
        <p14:creationId xmlns:p14="http://schemas.microsoft.com/office/powerpoint/2010/main" val="376339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452564"/>
            <a:ext cx="8229600" cy="3652837"/>
          </a:xfrm>
        </p:spPr>
        <p:txBody>
          <a:bodyPr/>
          <a:lstStyle/>
          <a:p>
            <a:pPr marL="0" indent="0">
              <a:buNone/>
              <a:defRPr/>
            </a:pPr>
            <a:r>
              <a:rPr lang="en-US" sz="2800" dirty="0">
                <a:latin typeface="Calibri" pitchFamily="34" charset="0"/>
              </a:rPr>
              <a:t>Public Perception of Engineers:</a:t>
            </a:r>
          </a:p>
          <a:p>
            <a:pPr marL="0" indent="0">
              <a:buNone/>
              <a:defRPr/>
            </a:pPr>
            <a:r>
              <a:rPr lang="en-US" sz="1800" i="1" dirty="0">
                <a:latin typeface="Calibri" pitchFamily="34" charset="0"/>
              </a:rPr>
              <a:t>Please tell me how you would rate the </a:t>
            </a:r>
            <a:r>
              <a:rPr lang="en-US" sz="1800" i="1" u="sng" dirty="0">
                <a:latin typeface="Calibri" pitchFamily="34" charset="0"/>
              </a:rPr>
              <a:t>honesty and ethical standards </a:t>
            </a:r>
            <a:r>
              <a:rPr lang="en-US" sz="1800" i="1" dirty="0">
                <a:latin typeface="Calibri" pitchFamily="34" charset="0"/>
              </a:rPr>
              <a:t>of people in these different fields -- very high, high, average, low or very low?  (Gallup 2016)</a:t>
            </a:r>
          </a:p>
          <a:p>
            <a:pPr marL="0" indent="0">
              <a:buNone/>
              <a:defRPr/>
            </a:pPr>
            <a:endParaRPr lang="en-US" sz="2400" dirty="0">
              <a:latin typeface="Calibri" pitchFamily="34" charset="0"/>
            </a:endParaRPr>
          </a:p>
        </p:txBody>
      </p:sp>
      <p:graphicFrame>
        <p:nvGraphicFramePr>
          <p:cNvPr id="2" name="Table 1">
            <a:extLst>
              <a:ext uri="{FF2B5EF4-FFF2-40B4-BE49-F238E27FC236}">
                <a16:creationId xmlns:a16="http://schemas.microsoft.com/office/drawing/2014/main" id="{BA5FBC29-D766-45F3-8B63-DB360C14920E}"/>
              </a:ext>
            </a:extLst>
          </p:cNvPr>
          <p:cNvGraphicFramePr>
            <a:graphicFrameLocks noGrp="1"/>
          </p:cNvGraphicFramePr>
          <p:nvPr>
            <p:extLst>
              <p:ext uri="{D42A27DB-BD31-4B8C-83A1-F6EECF244321}">
                <p14:modId xmlns:p14="http://schemas.microsoft.com/office/powerpoint/2010/main" val="2557634376"/>
              </p:ext>
            </p:extLst>
          </p:nvPr>
        </p:nvGraphicFramePr>
        <p:xfrm>
          <a:off x="1552994" y="2763204"/>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455167"/>
                    </a:ext>
                  </a:extLst>
                </a:gridCol>
                <a:gridCol w="3048000">
                  <a:extLst>
                    <a:ext uri="{9D8B030D-6E8A-4147-A177-3AD203B41FA5}">
                      <a16:colId xmlns:a16="http://schemas.microsoft.com/office/drawing/2014/main" val="892508486"/>
                    </a:ext>
                  </a:extLst>
                </a:gridCol>
              </a:tblGrid>
              <a:tr h="370840">
                <a:tc>
                  <a:txBody>
                    <a:bodyPr/>
                    <a:lstStyle/>
                    <a:p>
                      <a:r>
                        <a:rPr lang="en-US" dirty="0"/>
                        <a:t>Profession</a:t>
                      </a:r>
                    </a:p>
                  </a:txBody>
                  <a:tcPr/>
                </a:tc>
                <a:tc>
                  <a:txBody>
                    <a:bodyPr/>
                    <a:lstStyle/>
                    <a:p>
                      <a:r>
                        <a:rPr lang="en-US" dirty="0"/>
                        <a:t>% Very High / High</a:t>
                      </a:r>
                    </a:p>
                  </a:txBody>
                  <a:tcPr/>
                </a:tc>
                <a:extLst>
                  <a:ext uri="{0D108BD9-81ED-4DB2-BD59-A6C34878D82A}">
                    <a16:rowId xmlns:a16="http://schemas.microsoft.com/office/drawing/2014/main" val="3056020529"/>
                  </a:ext>
                </a:extLst>
              </a:tr>
              <a:tr h="370840">
                <a:tc>
                  <a:txBody>
                    <a:bodyPr/>
                    <a:lstStyle/>
                    <a:p>
                      <a:r>
                        <a:rPr lang="en-US" dirty="0"/>
                        <a:t>Nurses</a:t>
                      </a:r>
                    </a:p>
                  </a:txBody>
                  <a:tcPr/>
                </a:tc>
                <a:tc>
                  <a:txBody>
                    <a:bodyPr/>
                    <a:lstStyle/>
                    <a:p>
                      <a:r>
                        <a:rPr lang="en-US" dirty="0"/>
                        <a:t>84%</a:t>
                      </a:r>
                    </a:p>
                  </a:txBody>
                  <a:tcPr/>
                </a:tc>
                <a:extLst>
                  <a:ext uri="{0D108BD9-81ED-4DB2-BD59-A6C34878D82A}">
                    <a16:rowId xmlns:a16="http://schemas.microsoft.com/office/drawing/2014/main" val="165076818"/>
                  </a:ext>
                </a:extLst>
              </a:tr>
              <a:tr h="370840">
                <a:tc>
                  <a:txBody>
                    <a:bodyPr/>
                    <a:lstStyle/>
                    <a:p>
                      <a:r>
                        <a:rPr lang="en-US" dirty="0"/>
                        <a:t>Military Officers</a:t>
                      </a:r>
                    </a:p>
                  </a:txBody>
                  <a:tcPr/>
                </a:tc>
                <a:tc>
                  <a:txBody>
                    <a:bodyPr/>
                    <a:lstStyle/>
                    <a:p>
                      <a:r>
                        <a:rPr lang="en-US" dirty="0"/>
                        <a:t>71%</a:t>
                      </a:r>
                    </a:p>
                  </a:txBody>
                  <a:tcPr/>
                </a:tc>
                <a:extLst>
                  <a:ext uri="{0D108BD9-81ED-4DB2-BD59-A6C34878D82A}">
                    <a16:rowId xmlns:a16="http://schemas.microsoft.com/office/drawing/2014/main" val="299008777"/>
                  </a:ext>
                </a:extLst>
              </a:tr>
              <a:tr h="370840">
                <a:tc>
                  <a:txBody>
                    <a:bodyPr/>
                    <a:lstStyle/>
                    <a:p>
                      <a:r>
                        <a:rPr lang="en-US" dirty="0"/>
                        <a:t>Pharmacists</a:t>
                      </a:r>
                    </a:p>
                  </a:txBody>
                  <a:tcPr/>
                </a:tc>
                <a:tc>
                  <a:txBody>
                    <a:bodyPr/>
                    <a:lstStyle/>
                    <a:p>
                      <a:r>
                        <a:rPr lang="en-US" dirty="0"/>
                        <a:t>67%</a:t>
                      </a:r>
                    </a:p>
                  </a:txBody>
                  <a:tcPr/>
                </a:tc>
                <a:extLst>
                  <a:ext uri="{0D108BD9-81ED-4DB2-BD59-A6C34878D82A}">
                    <a16:rowId xmlns:a16="http://schemas.microsoft.com/office/drawing/2014/main" val="4116837306"/>
                  </a:ext>
                </a:extLst>
              </a:tr>
              <a:tr h="370840">
                <a:tc>
                  <a:txBody>
                    <a:bodyPr/>
                    <a:lstStyle/>
                    <a:p>
                      <a:r>
                        <a:rPr lang="en-US" b="1" dirty="0"/>
                        <a:t>Engineers</a:t>
                      </a:r>
                    </a:p>
                  </a:txBody>
                  <a:tcPr/>
                </a:tc>
                <a:tc>
                  <a:txBody>
                    <a:bodyPr/>
                    <a:lstStyle/>
                    <a:p>
                      <a:r>
                        <a:rPr lang="en-US" b="1" dirty="0"/>
                        <a:t>65%</a:t>
                      </a:r>
                    </a:p>
                  </a:txBody>
                  <a:tcPr/>
                </a:tc>
                <a:extLst>
                  <a:ext uri="{0D108BD9-81ED-4DB2-BD59-A6C34878D82A}">
                    <a16:rowId xmlns:a16="http://schemas.microsoft.com/office/drawing/2014/main" val="1423696812"/>
                  </a:ext>
                </a:extLst>
              </a:tr>
              <a:tr h="370840">
                <a:tc>
                  <a:txBody>
                    <a:bodyPr/>
                    <a:lstStyle/>
                    <a:p>
                      <a:r>
                        <a:rPr lang="en-US" dirty="0"/>
                        <a:t>Medical Doctors</a:t>
                      </a:r>
                    </a:p>
                  </a:txBody>
                  <a:tcPr/>
                </a:tc>
                <a:tc>
                  <a:txBody>
                    <a:bodyPr/>
                    <a:lstStyle/>
                    <a:p>
                      <a:r>
                        <a:rPr lang="en-US" dirty="0"/>
                        <a:t>65%</a:t>
                      </a:r>
                    </a:p>
                  </a:txBody>
                  <a:tcPr/>
                </a:tc>
                <a:extLst>
                  <a:ext uri="{0D108BD9-81ED-4DB2-BD59-A6C34878D82A}">
                    <a16:rowId xmlns:a16="http://schemas.microsoft.com/office/drawing/2014/main" val="312432824"/>
                  </a:ext>
                </a:extLst>
              </a:tr>
              <a:tr h="370840">
                <a:tc>
                  <a:txBody>
                    <a:bodyPr/>
                    <a:lstStyle/>
                    <a:p>
                      <a:r>
                        <a:rPr lang="en-US" dirty="0"/>
                        <a:t>Police Officers</a:t>
                      </a:r>
                    </a:p>
                  </a:txBody>
                  <a:tcPr/>
                </a:tc>
                <a:tc>
                  <a:txBody>
                    <a:bodyPr/>
                    <a:lstStyle/>
                    <a:p>
                      <a:r>
                        <a:rPr lang="en-US" dirty="0"/>
                        <a:t>58%</a:t>
                      </a:r>
                    </a:p>
                  </a:txBody>
                  <a:tcPr/>
                </a:tc>
                <a:extLst>
                  <a:ext uri="{0D108BD9-81ED-4DB2-BD59-A6C34878D82A}">
                    <a16:rowId xmlns:a16="http://schemas.microsoft.com/office/drawing/2014/main" val="1191460412"/>
                  </a:ext>
                </a:extLst>
              </a:tr>
            </a:tbl>
          </a:graphicData>
        </a:graphic>
      </p:graphicFrame>
    </p:spTree>
    <p:extLst>
      <p:ext uri="{BB962C8B-B14F-4D97-AF65-F5344CB8AC3E}">
        <p14:creationId xmlns:p14="http://schemas.microsoft.com/office/powerpoint/2010/main" val="1660675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766194"/>
            <a:ext cx="7543800" cy="5686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cap="small" dirty="0">
                <a:latin typeface="Calibri" panose="020F0502020204030204" pitchFamily="34" charset="0"/>
              </a:rPr>
              <a:t>Compliance &amp; Enforcement</a:t>
            </a:r>
          </a:p>
        </p:txBody>
      </p:sp>
      <p:sp>
        <p:nvSpPr>
          <p:cNvPr id="15363" name="Rectangle 3"/>
          <p:cNvSpPr>
            <a:spLocks noGrp="1" noChangeArrowheads="1"/>
          </p:cNvSpPr>
          <p:nvPr>
            <p:ph type="body" idx="1"/>
          </p:nvPr>
        </p:nvSpPr>
        <p:spPr>
          <a:xfrm>
            <a:off x="1219200" y="150328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lvl="0" indent="0" algn="ctr">
              <a:buNone/>
            </a:pPr>
            <a:r>
              <a:rPr lang="en-US" dirty="0">
                <a:latin typeface="Calibri" pitchFamily="34" charset="0"/>
              </a:rPr>
              <a:t>Technical / Ethical / Professional</a:t>
            </a:r>
            <a:endParaRPr lang="en-US" dirty="0">
              <a:solidFill>
                <a:srgbClr val="000000"/>
              </a:solidFill>
              <a:latin typeface="Calibri" pitchFamily="34" charset="0"/>
            </a:endParaRPr>
          </a:p>
          <a:p>
            <a:pPr marL="457200" lvl="1" indent="0">
              <a:buNone/>
            </a:pPr>
            <a:r>
              <a:rPr lang="en-US" dirty="0">
                <a:solidFill>
                  <a:srgbClr val="000000"/>
                </a:solidFill>
                <a:latin typeface="Calibri" pitchFamily="34" charset="0"/>
              </a:rPr>
              <a:t>Approximately 600 Cases opened last year</a:t>
            </a:r>
          </a:p>
          <a:p>
            <a:pPr lvl="1"/>
            <a:r>
              <a:rPr lang="en-US" dirty="0">
                <a:solidFill>
                  <a:srgbClr val="000000"/>
                </a:solidFill>
                <a:latin typeface="Calibri" pitchFamily="34" charset="0"/>
              </a:rPr>
              <a:t>64,970 licensed PEs </a:t>
            </a:r>
            <a:r>
              <a:rPr lang="en-US" sz="2000" dirty="0">
                <a:solidFill>
                  <a:srgbClr val="000000"/>
                </a:solidFill>
                <a:latin typeface="Calibri" pitchFamily="34" charset="0"/>
              </a:rPr>
              <a:t>(01/2018)</a:t>
            </a:r>
          </a:p>
          <a:p>
            <a:pPr lvl="1">
              <a:buFont typeface="Wingdings" panose="05000000000000000000" pitchFamily="2" charset="2"/>
              <a:buChar char="§"/>
            </a:pPr>
            <a:r>
              <a:rPr lang="en-US" dirty="0">
                <a:solidFill>
                  <a:srgbClr val="000000"/>
                </a:solidFill>
                <a:latin typeface="Calibri" pitchFamily="34" charset="0"/>
              </a:rPr>
              <a:t>About 65% resolved with Voluntary Compliance</a:t>
            </a:r>
          </a:p>
          <a:p>
            <a:pPr lvl="1">
              <a:buFont typeface="Wingdings" panose="05000000000000000000" pitchFamily="2" charset="2"/>
              <a:buChar char="§"/>
            </a:pPr>
            <a:r>
              <a:rPr lang="en-US" dirty="0">
                <a:solidFill>
                  <a:srgbClr val="000000"/>
                </a:solidFill>
                <a:latin typeface="Calibri" pitchFamily="34" charset="0"/>
              </a:rPr>
              <a:t>Board action includes range of action up to revocation</a:t>
            </a:r>
          </a:p>
          <a:p>
            <a:pPr lvl="1">
              <a:buFont typeface="Wingdings" panose="05000000000000000000" pitchFamily="2" charset="2"/>
              <a:buChar char="§"/>
            </a:pPr>
            <a:r>
              <a:rPr lang="en-US" dirty="0">
                <a:solidFill>
                  <a:srgbClr val="000000"/>
                </a:solidFill>
                <a:latin typeface="Calibri" pitchFamily="34" charset="0"/>
              </a:rPr>
              <a:t>Less than 10% Dismissed</a:t>
            </a:r>
          </a:p>
          <a:p>
            <a:pPr marL="0" indent="0">
              <a:buNone/>
            </a:pPr>
            <a:endParaRPr lang="en-US" dirty="0">
              <a:latin typeface="Calibri" pitchFamily="34" charset="0"/>
            </a:endParaRPr>
          </a:p>
        </p:txBody>
      </p:sp>
      <p:sp>
        <p:nvSpPr>
          <p:cNvPr id="15364" name="Line 4"/>
          <p:cNvSpPr>
            <a:spLocks noChangeShapeType="1"/>
          </p:cNvSpPr>
          <p:nvPr/>
        </p:nvSpPr>
        <p:spPr bwMode="auto">
          <a:xfrm>
            <a:off x="3026391" y="14935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83900432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89610" y="664809"/>
            <a:ext cx="8229600" cy="1143000"/>
          </a:xfrm>
        </p:spPr>
        <p:txBody>
          <a:bodyPr/>
          <a:lstStyle/>
          <a:p>
            <a:r>
              <a:rPr lang="en-US" sz="4000" dirty="0"/>
              <a:t>Enforcement - Filing A Complaint</a:t>
            </a:r>
            <a:endParaRPr lang="en-US" dirty="0"/>
          </a:p>
        </p:txBody>
      </p:sp>
      <p:sp>
        <p:nvSpPr>
          <p:cNvPr id="34819" name="Content Placeholder 2"/>
          <p:cNvSpPr>
            <a:spLocks noGrp="1"/>
          </p:cNvSpPr>
          <p:nvPr>
            <p:ph idx="4294967295"/>
          </p:nvPr>
        </p:nvSpPr>
        <p:spPr>
          <a:xfrm>
            <a:off x="584200" y="1847403"/>
            <a:ext cx="8229600" cy="3652837"/>
          </a:xfrm>
        </p:spPr>
        <p:txBody>
          <a:bodyPr/>
          <a:lstStyle/>
          <a:p>
            <a:r>
              <a:rPr lang="en-US" sz="2800" dirty="0">
                <a:latin typeface="Calibri" pitchFamily="34" charset="0"/>
              </a:rPr>
              <a:t>Mail, email, phone, facsimile – all are acceptable for initial contact</a:t>
            </a:r>
          </a:p>
          <a:p>
            <a:pPr lvl="1"/>
            <a:r>
              <a:rPr lang="en-US" dirty="0">
                <a:latin typeface="Calibri" pitchFamily="34" charset="0"/>
              </a:rPr>
              <a:t>Anonymous complaints are accepted</a:t>
            </a:r>
          </a:p>
          <a:p>
            <a:r>
              <a:rPr lang="en-US" sz="2800" dirty="0">
                <a:latin typeface="Calibri" pitchFamily="34" charset="0"/>
              </a:rPr>
              <a:t>A complaint form or detailed letter/email  is needed to cover all the bases</a:t>
            </a:r>
          </a:p>
          <a:p>
            <a:pPr lvl="1"/>
            <a:r>
              <a:rPr lang="en-US" dirty="0">
                <a:latin typeface="Calibri" pitchFamily="34" charset="0"/>
              </a:rPr>
              <a:t>Forms can be found Online</a:t>
            </a:r>
          </a:p>
          <a:p>
            <a:r>
              <a:rPr lang="en-US" sz="2800" dirty="0">
                <a:latin typeface="Calibri" pitchFamily="34" charset="0"/>
              </a:rPr>
              <a:t>Provide specific instances of violation</a:t>
            </a:r>
          </a:p>
          <a:p>
            <a:r>
              <a:rPr lang="en-US" sz="2800" dirty="0">
                <a:latin typeface="Calibri" pitchFamily="34" charset="0"/>
              </a:rPr>
              <a:t>Provide evidence to show probable cause</a:t>
            </a:r>
          </a:p>
        </p:txBody>
      </p:sp>
    </p:spTree>
    <p:extLst>
      <p:ext uri="{BB962C8B-B14F-4D97-AF65-F5344CB8AC3E}">
        <p14:creationId xmlns:p14="http://schemas.microsoft.com/office/powerpoint/2010/main" val="420193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89610" y="622864"/>
            <a:ext cx="8229600" cy="1143000"/>
          </a:xfrm>
        </p:spPr>
        <p:txBody>
          <a:bodyPr/>
          <a:lstStyle/>
          <a:p>
            <a:r>
              <a:rPr lang="en-US" sz="4000" dirty="0"/>
              <a:t>Board Actions</a:t>
            </a:r>
          </a:p>
        </p:txBody>
      </p:sp>
      <p:sp>
        <p:nvSpPr>
          <p:cNvPr id="45059" name="Rectangle 3"/>
          <p:cNvSpPr>
            <a:spLocks noGrp="1" noChangeArrowheads="1"/>
          </p:cNvSpPr>
          <p:nvPr>
            <p:ph type="body" idx="4294967295"/>
          </p:nvPr>
        </p:nvSpPr>
        <p:spPr>
          <a:xfrm>
            <a:off x="584200" y="1780312"/>
            <a:ext cx="8229600" cy="4049712"/>
          </a:xfrm>
        </p:spPr>
        <p:txBody>
          <a:bodyPr/>
          <a:lstStyle/>
          <a:p>
            <a:r>
              <a:rPr lang="en-US" sz="2800" dirty="0">
                <a:latin typeface="Calibri" pitchFamily="34" charset="0"/>
              </a:rPr>
              <a:t>Reprimands (Formal and Informal)</a:t>
            </a:r>
          </a:p>
          <a:p>
            <a:r>
              <a:rPr lang="en-US" sz="2800" dirty="0">
                <a:latin typeface="Calibri" pitchFamily="34" charset="0"/>
              </a:rPr>
              <a:t>Suspension (possible probation)</a:t>
            </a:r>
          </a:p>
          <a:p>
            <a:r>
              <a:rPr lang="en-US" sz="2800" dirty="0">
                <a:latin typeface="Calibri" pitchFamily="34" charset="0"/>
              </a:rPr>
              <a:t>Refuse to Renew</a:t>
            </a:r>
          </a:p>
          <a:p>
            <a:r>
              <a:rPr lang="en-US" sz="2800" dirty="0">
                <a:latin typeface="Calibri" pitchFamily="34" charset="0"/>
              </a:rPr>
              <a:t>Revocation</a:t>
            </a:r>
          </a:p>
          <a:p>
            <a:r>
              <a:rPr lang="en-US" sz="2800" dirty="0">
                <a:latin typeface="Calibri" pitchFamily="34" charset="0"/>
              </a:rPr>
              <a:t>$5,000 per violation per day</a:t>
            </a:r>
          </a:p>
          <a:p>
            <a:r>
              <a:rPr lang="en-US" sz="2800" dirty="0">
                <a:latin typeface="Calibri" pitchFamily="34" charset="0"/>
              </a:rPr>
              <a:t>Cease and Desist Orders</a:t>
            </a:r>
          </a:p>
          <a:p>
            <a:r>
              <a:rPr lang="en-US" sz="2800" dirty="0">
                <a:latin typeface="Calibri" pitchFamily="34" charset="0"/>
              </a:rPr>
              <a:t>Emergency Suspension</a:t>
            </a:r>
          </a:p>
        </p:txBody>
      </p:sp>
    </p:spTree>
    <p:extLst>
      <p:ext uri="{BB962C8B-B14F-4D97-AF65-F5344CB8AC3E}">
        <p14:creationId xmlns:p14="http://schemas.microsoft.com/office/powerpoint/2010/main" val="577956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89610" y="631253"/>
            <a:ext cx="8229600" cy="1143000"/>
          </a:xfrm>
        </p:spPr>
        <p:txBody>
          <a:bodyPr/>
          <a:lstStyle/>
          <a:p>
            <a:r>
              <a:rPr lang="en-US" sz="4000" dirty="0"/>
              <a:t>Additional Enforcement Options</a:t>
            </a:r>
          </a:p>
        </p:txBody>
      </p:sp>
      <p:sp>
        <p:nvSpPr>
          <p:cNvPr id="45059" name="Rectangle 3"/>
          <p:cNvSpPr>
            <a:spLocks noGrp="1" noChangeArrowheads="1"/>
          </p:cNvSpPr>
          <p:nvPr>
            <p:ph type="body" idx="4294967295"/>
          </p:nvPr>
        </p:nvSpPr>
        <p:spPr>
          <a:xfrm>
            <a:off x="584200" y="1760859"/>
            <a:ext cx="8229600" cy="2829420"/>
          </a:xfrm>
        </p:spPr>
        <p:txBody>
          <a:bodyPr/>
          <a:lstStyle/>
          <a:p>
            <a:r>
              <a:rPr lang="en-US" sz="2800" dirty="0">
                <a:latin typeface="Calibri" pitchFamily="34" charset="0"/>
              </a:rPr>
              <a:t>Ethics Courses</a:t>
            </a:r>
          </a:p>
          <a:p>
            <a:pPr lvl="1"/>
            <a:r>
              <a:rPr lang="en-US" sz="2400" dirty="0">
                <a:latin typeface="Calibri" pitchFamily="34" charset="0"/>
              </a:rPr>
              <a:t>National Institute for Engineering Ethics (Texas Tech)</a:t>
            </a:r>
          </a:p>
          <a:p>
            <a:r>
              <a:rPr lang="en-US" sz="2800" dirty="0">
                <a:latin typeface="Calibri" pitchFamily="34" charset="0"/>
              </a:rPr>
              <a:t>Technical Courses</a:t>
            </a:r>
          </a:p>
          <a:p>
            <a:r>
              <a:rPr lang="en-US" sz="2800" dirty="0">
                <a:latin typeface="Calibri" pitchFamily="34" charset="0"/>
              </a:rPr>
              <a:t>Restitution</a:t>
            </a:r>
          </a:p>
          <a:p>
            <a:r>
              <a:rPr lang="en-US" sz="2800" dirty="0">
                <a:latin typeface="Calibri" pitchFamily="34" charset="0"/>
              </a:rPr>
              <a:t>Practice limitations</a:t>
            </a:r>
          </a:p>
          <a:p>
            <a:r>
              <a:rPr lang="en-US" sz="2800" dirty="0">
                <a:latin typeface="Calibri" pitchFamily="34" charset="0"/>
              </a:rPr>
              <a:t>Civil or Criminal cases</a:t>
            </a:r>
          </a:p>
          <a:p>
            <a:pPr lvl="1"/>
            <a:r>
              <a:rPr lang="en-US" sz="2400" dirty="0">
                <a:latin typeface="Calibri" pitchFamily="34" charset="0"/>
              </a:rPr>
              <a:t>Assisting Jurisdictional Authorities</a:t>
            </a:r>
          </a:p>
        </p:txBody>
      </p:sp>
    </p:spTree>
    <p:extLst>
      <p:ext uri="{BB962C8B-B14F-4D97-AF65-F5344CB8AC3E}">
        <p14:creationId xmlns:p14="http://schemas.microsoft.com/office/powerpoint/2010/main" val="242707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544796"/>
            <a:ext cx="8356600" cy="952500"/>
          </a:xfrm>
        </p:spPr>
        <p:txBody>
          <a:bodyPr/>
          <a:lstStyle/>
          <a:p>
            <a:r>
              <a:rPr lang="en-US" dirty="0"/>
              <a:t>Website and Social Media</a:t>
            </a:r>
          </a:p>
        </p:txBody>
      </p:sp>
      <p:sp>
        <p:nvSpPr>
          <p:cNvPr id="63491" name="Content Placeholder 2"/>
          <p:cNvSpPr>
            <a:spLocks noGrp="1"/>
          </p:cNvSpPr>
          <p:nvPr>
            <p:ph idx="1"/>
          </p:nvPr>
        </p:nvSpPr>
        <p:spPr>
          <a:xfrm>
            <a:off x="584200" y="1842435"/>
            <a:ext cx="8229600" cy="3652837"/>
          </a:xfrm>
        </p:spPr>
        <p:txBody>
          <a:bodyPr/>
          <a:lstStyle/>
          <a:p>
            <a:pPr marL="0" indent="0" algn="ctr">
              <a:buNone/>
            </a:pPr>
            <a:r>
              <a:rPr lang="en-US" sz="2800" dirty="0">
                <a:latin typeface="Calibri" pitchFamily="34" charset="0"/>
                <a:hlinkClick r:id="rId3"/>
              </a:rPr>
              <a:t>http://engineers.texas.gov</a:t>
            </a:r>
            <a:r>
              <a:rPr lang="en-US" sz="2800" dirty="0">
                <a:latin typeface="Calibri" pitchFamily="34" charset="0"/>
              </a:rPr>
              <a:t> </a:t>
            </a:r>
          </a:p>
          <a:p>
            <a:endParaRPr lang="en-US" sz="2400" dirty="0">
              <a:latin typeface="Calibri" pitchFamily="34" charset="0"/>
            </a:endParaRPr>
          </a:p>
          <a:p>
            <a:r>
              <a:rPr lang="en-US" sz="2400" dirty="0">
                <a:latin typeface="Calibri" pitchFamily="34" charset="0"/>
              </a:rPr>
              <a:t>Facebook:  Texas Board of Professional Engineers</a:t>
            </a:r>
          </a:p>
          <a:p>
            <a:r>
              <a:rPr lang="en-US" sz="2400" dirty="0">
                <a:latin typeface="Calibri" pitchFamily="34" charset="0"/>
              </a:rPr>
              <a:t>Twitter:  </a:t>
            </a:r>
            <a:r>
              <a:rPr lang="en-US" sz="2400" dirty="0" err="1">
                <a:latin typeface="Calibri" pitchFamily="34" charset="0"/>
              </a:rPr>
              <a:t>TBPE_Exec</a:t>
            </a:r>
            <a:r>
              <a:rPr lang="en-US" sz="2400" dirty="0">
                <a:latin typeface="Calibri" pitchFamily="34" charset="0"/>
              </a:rPr>
              <a:t> </a:t>
            </a:r>
          </a:p>
          <a:p>
            <a:r>
              <a:rPr lang="en-US" sz="2400" dirty="0">
                <a:latin typeface="Calibri" pitchFamily="34" charset="0"/>
              </a:rPr>
              <a:t>LinkedIn:  Texas Board of Professional Engineers</a:t>
            </a:r>
          </a:p>
          <a:p>
            <a:r>
              <a:rPr lang="en-US" sz="2400" dirty="0">
                <a:latin typeface="Calibri" pitchFamily="34" charset="0"/>
              </a:rPr>
              <a:t>RSS Feed on our website: http://engineers.texas.gov</a:t>
            </a:r>
          </a:p>
          <a:p>
            <a:r>
              <a:rPr lang="en-US" sz="2400" dirty="0">
                <a:latin typeface="Calibri" pitchFamily="34" charset="0"/>
              </a:rPr>
              <a:t>YouTube: </a:t>
            </a:r>
            <a:r>
              <a:rPr lang="en-US" sz="2400" dirty="0">
                <a:latin typeface="Calibri" pitchFamily="34" charset="0"/>
                <a:hlinkClick r:id="rId4"/>
              </a:rPr>
              <a:t>https://www.youtube.com/</a:t>
            </a:r>
            <a:r>
              <a:rPr lang="en-US" sz="2400" dirty="0">
                <a:latin typeface="Calibri" pitchFamily="34" charset="0"/>
              </a:rPr>
              <a:t> channel/UCm0YTnjR3StveBxWhCT4MiA</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597" y="2747052"/>
            <a:ext cx="499655" cy="49965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040" y="3148144"/>
            <a:ext cx="561712" cy="56171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057" y="3499946"/>
            <a:ext cx="620705" cy="65949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9762" y="4100863"/>
            <a:ext cx="540252" cy="540252"/>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6346" y="4514063"/>
            <a:ext cx="1303064" cy="977298"/>
          </a:xfrm>
          <a:prstGeom prst="rect">
            <a:avLst/>
          </a:prstGeom>
        </p:spPr>
      </p:pic>
    </p:spTree>
    <p:extLst>
      <p:ext uri="{BB962C8B-B14F-4D97-AF65-F5344CB8AC3E}">
        <p14:creationId xmlns:p14="http://schemas.microsoft.com/office/powerpoint/2010/main" val="11656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89610" y="606086"/>
            <a:ext cx="8229600" cy="1143000"/>
          </a:xfrm>
        </p:spPr>
        <p:txBody>
          <a:bodyPr/>
          <a:lstStyle/>
          <a:p>
            <a:r>
              <a:rPr lang="en-US" dirty="0"/>
              <a:t>Enforcement</a:t>
            </a:r>
          </a:p>
        </p:txBody>
      </p:sp>
      <p:sp>
        <p:nvSpPr>
          <p:cNvPr id="46083" name="Content Placeholder 2"/>
          <p:cNvSpPr>
            <a:spLocks noGrp="1"/>
          </p:cNvSpPr>
          <p:nvPr>
            <p:ph idx="4294967295"/>
          </p:nvPr>
        </p:nvSpPr>
        <p:spPr>
          <a:xfrm>
            <a:off x="489610" y="1762340"/>
            <a:ext cx="8229600" cy="3665888"/>
          </a:xfrm>
        </p:spPr>
        <p:txBody>
          <a:bodyPr/>
          <a:lstStyle/>
          <a:p>
            <a:pPr marL="0" indent="0">
              <a:buNone/>
            </a:pPr>
            <a:r>
              <a:rPr lang="en-US" dirty="0">
                <a:latin typeface="Calibri" pitchFamily="34" charset="0"/>
              </a:rPr>
              <a:t>By law, all violations, except informal                     reprimands, must be published</a:t>
            </a:r>
          </a:p>
          <a:p>
            <a:pPr lvl="1"/>
            <a:r>
              <a:rPr lang="en-US" dirty="0">
                <a:latin typeface="Calibri" pitchFamily="34" charset="0"/>
              </a:rPr>
              <a:t>On TBPE website by Board Meeting Date</a:t>
            </a:r>
          </a:p>
          <a:p>
            <a:pPr lvl="1"/>
            <a:r>
              <a:rPr lang="en-US" dirty="0">
                <a:latin typeface="Calibri" pitchFamily="34" charset="0"/>
              </a:rPr>
              <a:t>Added to NCEES Enforcement Exchange (national database) </a:t>
            </a:r>
          </a:p>
          <a:p>
            <a:pPr lvl="1"/>
            <a:r>
              <a:rPr lang="en-US" dirty="0">
                <a:latin typeface="Calibri" pitchFamily="34" charset="0"/>
              </a:rPr>
              <a:t>Published in the newsletter which is mailed at least annually and quarterly E-newsletter emails</a:t>
            </a:r>
          </a:p>
          <a:p>
            <a:endParaRPr lang="en-US" dirty="0"/>
          </a:p>
        </p:txBody>
      </p:sp>
    </p:spTree>
    <p:extLst>
      <p:ext uri="{BB962C8B-B14F-4D97-AF65-F5344CB8AC3E}">
        <p14:creationId xmlns:p14="http://schemas.microsoft.com/office/powerpoint/2010/main" val="493685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672449"/>
            <a:ext cx="8229600" cy="1143000"/>
          </a:xfrm>
        </p:spPr>
        <p:txBody>
          <a:bodyPr/>
          <a:lstStyle/>
          <a:p>
            <a:pPr eaLnBrk="1" hangingPunct="1"/>
            <a:r>
              <a:rPr lang="en-US" sz="4000" dirty="0"/>
              <a:t>Preventing Complaints</a:t>
            </a:r>
          </a:p>
        </p:txBody>
      </p:sp>
      <p:sp>
        <p:nvSpPr>
          <p:cNvPr id="38915" name="Rectangle 3"/>
          <p:cNvSpPr>
            <a:spLocks noGrp="1" noChangeArrowheads="1"/>
          </p:cNvSpPr>
          <p:nvPr>
            <p:ph type="body" idx="4294967295"/>
          </p:nvPr>
        </p:nvSpPr>
        <p:spPr>
          <a:xfrm>
            <a:off x="489610" y="1840866"/>
            <a:ext cx="8229600" cy="3652837"/>
          </a:xfrm>
        </p:spPr>
        <p:txBody>
          <a:bodyPr/>
          <a:lstStyle/>
          <a:p>
            <a:pPr eaLnBrk="1" hangingPunct="1">
              <a:defRPr/>
            </a:pPr>
            <a:r>
              <a:rPr lang="en-US" dirty="0">
                <a:latin typeface="Calibri" pitchFamily="34" charset="0"/>
                <a:cs typeface="Calibri" pitchFamily="34" charset="0"/>
              </a:rPr>
              <a:t>CLEAR:</a:t>
            </a:r>
          </a:p>
          <a:p>
            <a:pPr lvl="1" eaLnBrk="1" hangingPunct="1">
              <a:defRPr/>
            </a:pPr>
            <a:r>
              <a:rPr lang="en-US" dirty="0">
                <a:latin typeface="Calibri" pitchFamily="34" charset="0"/>
                <a:cs typeface="Calibri" pitchFamily="34" charset="0"/>
              </a:rPr>
              <a:t>Communication (between all parties)</a:t>
            </a:r>
          </a:p>
          <a:p>
            <a:pPr lvl="1" eaLnBrk="1" hangingPunct="1">
              <a:defRPr/>
            </a:pPr>
            <a:r>
              <a:rPr lang="en-US" dirty="0">
                <a:latin typeface="Calibri" pitchFamily="34" charset="0"/>
                <a:cs typeface="Calibri" pitchFamily="34" charset="0"/>
              </a:rPr>
              <a:t>Contract (expectations and responsibilities)</a:t>
            </a:r>
          </a:p>
          <a:p>
            <a:pPr lvl="1" eaLnBrk="1" hangingPunct="1">
              <a:defRPr/>
            </a:pPr>
            <a:r>
              <a:rPr lang="en-US" dirty="0">
                <a:latin typeface="Calibri" pitchFamily="34" charset="0"/>
                <a:cs typeface="Calibri" pitchFamily="34" charset="0"/>
              </a:rPr>
              <a:t>Calculations and designs (be prepared to support)</a:t>
            </a:r>
          </a:p>
          <a:p>
            <a:pPr eaLnBrk="1" hangingPunct="1">
              <a:defRPr/>
            </a:pPr>
            <a:r>
              <a:rPr lang="en-US" dirty="0">
                <a:latin typeface="Calibri" pitchFamily="34" charset="0"/>
                <a:cs typeface="Calibri" pitchFamily="34" charset="0"/>
              </a:rPr>
              <a:t>Keep your Documentation</a:t>
            </a:r>
            <a:endParaRPr lang="en-US" dirty="0"/>
          </a:p>
          <a:p>
            <a:pPr marL="0" indent="0" eaLnBrk="1" hangingPunct="1">
              <a:buFontTx/>
              <a:buNone/>
              <a:defRPr/>
            </a:pPr>
            <a:r>
              <a:rPr lang="en-US" sz="2800" i="1" dirty="0">
                <a:latin typeface="Calibri" pitchFamily="34" charset="0"/>
                <a:cs typeface="Calibri" pitchFamily="34" charset="0"/>
              </a:rPr>
              <a:t>Most importantly – know the law, and contact us if you have a question!</a:t>
            </a:r>
          </a:p>
        </p:txBody>
      </p:sp>
    </p:spTree>
    <p:extLst>
      <p:ext uri="{BB962C8B-B14F-4D97-AF65-F5344CB8AC3E}">
        <p14:creationId xmlns:p14="http://schemas.microsoft.com/office/powerpoint/2010/main" val="4289880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9424"/>
            <a:ext cx="8229600" cy="1238250"/>
          </a:xfrm>
        </p:spPr>
        <p:txBody>
          <a:bodyPr/>
          <a:lstStyle/>
          <a:p>
            <a:r>
              <a:rPr lang="en-US" dirty="0"/>
              <a:t>Educate</a:t>
            </a:r>
          </a:p>
        </p:txBody>
      </p:sp>
      <p:sp>
        <p:nvSpPr>
          <p:cNvPr id="10243" name="Content Placeholder 2"/>
          <p:cNvSpPr>
            <a:spLocks noGrp="1"/>
          </p:cNvSpPr>
          <p:nvPr>
            <p:ph idx="1"/>
          </p:nvPr>
        </p:nvSpPr>
        <p:spPr>
          <a:xfrm>
            <a:off x="548333" y="1667736"/>
            <a:ext cx="8229600" cy="3553653"/>
          </a:xfrm>
        </p:spPr>
        <p:txBody>
          <a:bodyPr/>
          <a:lstStyle/>
          <a:p>
            <a:pPr marL="0" indent="0" algn="ctr">
              <a:buNone/>
            </a:pPr>
            <a:r>
              <a:rPr lang="en-US" u="sng" dirty="0">
                <a:latin typeface="Calibri" pitchFamily="34" charset="0"/>
              </a:rPr>
              <a:t>PEs, Officials, Potential PEs, Public</a:t>
            </a:r>
          </a:p>
          <a:p>
            <a:endParaRPr lang="en-US" dirty="0">
              <a:latin typeface="Calibri" pitchFamily="34" charset="0"/>
            </a:endParaRPr>
          </a:p>
          <a:p>
            <a:r>
              <a:rPr lang="en-US" dirty="0">
                <a:latin typeface="Calibri" pitchFamily="34" charset="0"/>
              </a:rPr>
              <a:t>What is a P.E.? / What do they do?</a:t>
            </a:r>
          </a:p>
          <a:p>
            <a:r>
              <a:rPr lang="en-US" dirty="0">
                <a:latin typeface="Calibri" pitchFamily="34" charset="0"/>
              </a:rPr>
              <a:t>Public Perception</a:t>
            </a:r>
          </a:p>
          <a:p>
            <a:r>
              <a:rPr lang="en-US" dirty="0">
                <a:latin typeface="Calibri" pitchFamily="34" charset="0"/>
              </a:rPr>
              <a:t>The Value of Licensure</a:t>
            </a:r>
          </a:p>
          <a:p>
            <a:r>
              <a:rPr lang="en-US" dirty="0">
                <a:latin typeface="Calibri" pitchFamily="34" charset="0"/>
              </a:rPr>
              <a:t>How does the TBPE fit in?</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p>
          <a:p>
            <a:endParaRPr lang="en-US" dirty="0"/>
          </a:p>
        </p:txBody>
      </p:sp>
    </p:spTree>
    <p:extLst>
      <p:ext uri="{BB962C8B-B14F-4D97-AF65-F5344CB8AC3E}">
        <p14:creationId xmlns:p14="http://schemas.microsoft.com/office/powerpoint/2010/main" val="344536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86202"/>
            <a:ext cx="8229600" cy="1238250"/>
          </a:xfrm>
        </p:spPr>
        <p:txBody>
          <a:bodyPr/>
          <a:lstStyle/>
          <a:p>
            <a:r>
              <a:rPr lang="en-US" dirty="0"/>
              <a:t>Educate</a:t>
            </a:r>
          </a:p>
        </p:txBody>
      </p:sp>
      <p:sp>
        <p:nvSpPr>
          <p:cNvPr id="10243" name="Content Placeholder 2"/>
          <p:cNvSpPr>
            <a:spLocks noGrp="1"/>
          </p:cNvSpPr>
          <p:nvPr>
            <p:ph idx="1"/>
          </p:nvPr>
        </p:nvSpPr>
        <p:spPr>
          <a:xfrm>
            <a:off x="489610" y="1726481"/>
            <a:ext cx="8229600" cy="3553653"/>
          </a:xfrm>
        </p:spPr>
        <p:txBody>
          <a:bodyPr/>
          <a:lstStyle/>
          <a:p>
            <a:r>
              <a:rPr lang="en-US" dirty="0">
                <a:latin typeface="Calibri" pitchFamily="34" charset="0"/>
              </a:rPr>
              <a:t>Engagement</a:t>
            </a:r>
          </a:p>
          <a:p>
            <a:r>
              <a:rPr lang="en-US" dirty="0">
                <a:latin typeface="Calibri" pitchFamily="34" charset="0"/>
              </a:rPr>
              <a:t>Outreach</a:t>
            </a:r>
          </a:p>
          <a:p>
            <a:pPr lvl="1"/>
            <a:r>
              <a:rPr lang="en-US" dirty="0">
                <a:latin typeface="Calibri" pitchFamily="34" charset="0"/>
              </a:rPr>
              <a:t>Presentations, webinars, publications</a:t>
            </a:r>
          </a:p>
          <a:p>
            <a:r>
              <a:rPr lang="en-US" dirty="0">
                <a:latin typeface="Calibri" pitchFamily="34" charset="0"/>
              </a:rPr>
              <a:t>Advisory Groups</a:t>
            </a:r>
          </a:p>
          <a:p>
            <a:pPr lvl="1"/>
            <a:r>
              <a:rPr lang="en-US" dirty="0">
                <a:latin typeface="Calibri" pitchFamily="34" charset="0"/>
              </a:rPr>
              <a:t>Working with customer groups directly</a:t>
            </a:r>
          </a:p>
          <a:p>
            <a:pPr lvl="1"/>
            <a:r>
              <a:rPr lang="en-US" dirty="0">
                <a:latin typeface="Calibri" pitchFamily="34" charset="0"/>
              </a:rPr>
              <a:t>Government, Academia, Industry, Future Engineers</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p>
          <a:p>
            <a:endParaRPr lang="en-US" dirty="0"/>
          </a:p>
        </p:txBody>
      </p:sp>
    </p:spTree>
    <p:extLst>
      <p:ext uri="{BB962C8B-B14F-4D97-AF65-F5344CB8AC3E}">
        <p14:creationId xmlns:p14="http://schemas.microsoft.com/office/powerpoint/2010/main" val="410272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5923" y="298040"/>
            <a:ext cx="8229600" cy="1143000"/>
          </a:xfrm>
        </p:spPr>
        <p:txBody>
          <a:bodyPr/>
          <a:lstStyle/>
          <a:p>
            <a:r>
              <a:rPr lang="en-US" dirty="0"/>
              <a:t>Engagement – </a:t>
            </a:r>
            <a:br>
              <a:rPr lang="en-US" dirty="0"/>
            </a:br>
            <a:r>
              <a:rPr lang="en-US" sz="3200" dirty="0"/>
              <a:t>Professional and Technical Organizations</a:t>
            </a:r>
          </a:p>
        </p:txBody>
      </p:sp>
      <p:sp>
        <p:nvSpPr>
          <p:cNvPr id="11267" name="Content Placeholder 1"/>
          <p:cNvSpPr>
            <a:spLocks noGrp="1"/>
          </p:cNvSpPr>
          <p:nvPr>
            <p:ph idx="1"/>
          </p:nvPr>
        </p:nvSpPr>
        <p:spPr>
          <a:xfrm>
            <a:off x="515923" y="1676310"/>
            <a:ext cx="8229600" cy="3652837"/>
          </a:xfrm>
        </p:spPr>
        <p:txBody>
          <a:bodyPr/>
          <a:lstStyle/>
          <a:p>
            <a:pPr>
              <a:defRPr/>
            </a:pPr>
            <a:r>
              <a:rPr lang="en-US" sz="2400" b="1" i="1" dirty="0">
                <a:latin typeface="Calibri" pitchFamily="34" charset="0"/>
              </a:rPr>
              <a:t>Rule 137.63(a) – [Engineers] should attempt to enhance society’s awareness of engineers’ responsibilities to the public and encourage the communication of these principles of ethical conduct among engineers.</a:t>
            </a:r>
            <a:endParaRPr lang="en-US" sz="2400" dirty="0">
              <a:latin typeface="Calibri" pitchFamily="34" charset="0"/>
            </a:endParaRPr>
          </a:p>
          <a:p>
            <a:pPr>
              <a:defRPr/>
            </a:pPr>
            <a:r>
              <a:rPr lang="en-US" sz="2800" dirty="0">
                <a:latin typeface="Calibri" pitchFamily="34" charset="0"/>
              </a:rPr>
              <a:t>Training and Continuing Education</a:t>
            </a:r>
          </a:p>
          <a:p>
            <a:pPr>
              <a:defRPr/>
            </a:pPr>
            <a:r>
              <a:rPr lang="en-US" sz="2800" dirty="0">
                <a:latin typeface="Calibri" pitchFamily="34" charset="0"/>
              </a:rPr>
              <a:t>Engineering Policy </a:t>
            </a:r>
          </a:p>
          <a:p>
            <a:pPr>
              <a:defRPr/>
            </a:pPr>
            <a:r>
              <a:rPr lang="en-US" sz="2800" dirty="0">
                <a:latin typeface="Calibri" pitchFamily="34" charset="0"/>
              </a:rPr>
              <a:t>Latest Technical Information</a:t>
            </a:r>
          </a:p>
          <a:p>
            <a:pPr>
              <a:defRPr/>
            </a:pPr>
            <a:r>
              <a:rPr lang="en-US" sz="2800" dirty="0">
                <a:latin typeface="Calibri" pitchFamily="34" charset="0"/>
              </a:rPr>
              <a:t>Engineering Networking / Mentoring / References</a:t>
            </a:r>
          </a:p>
          <a:p>
            <a:pPr>
              <a:defRPr/>
            </a:pPr>
            <a:endParaRPr lang="en-US" dirty="0">
              <a:latin typeface="Calibri" pitchFamily="34" charset="0"/>
            </a:endParaRP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1271922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201887"/>
            <a:ext cx="8229600" cy="1143000"/>
          </a:xfrm>
        </p:spPr>
        <p:txBody>
          <a:bodyPr/>
          <a:lstStyle/>
          <a:p>
            <a:r>
              <a:rPr lang="en-US" dirty="0"/>
              <a:t>Outreach Publications</a:t>
            </a:r>
          </a:p>
        </p:txBody>
      </p:sp>
      <p:sp>
        <p:nvSpPr>
          <p:cNvPr id="11267" name="Content Placeholder 1"/>
          <p:cNvSpPr>
            <a:spLocks noGrp="1"/>
          </p:cNvSpPr>
          <p:nvPr>
            <p:ph idx="1"/>
          </p:nvPr>
        </p:nvSpPr>
        <p:spPr>
          <a:xfrm>
            <a:off x="729842" y="1535185"/>
            <a:ext cx="7956958" cy="3521754"/>
          </a:xfrm>
        </p:spPr>
        <p:txBody>
          <a:bodyPr/>
          <a:lstStyle/>
          <a:p>
            <a:pPr marL="0" indent="0">
              <a:buNone/>
              <a:defRPr/>
            </a:pPr>
            <a:r>
              <a:rPr lang="en-US" sz="3600" b="1" dirty="0">
                <a:latin typeface="Calibri" pitchFamily="34" charset="0"/>
              </a:rPr>
              <a:t>                </a:t>
            </a:r>
          </a:p>
          <a:p>
            <a:pPr marL="0" indent="0" algn="ctr">
              <a:buNone/>
              <a:defRPr/>
            </a:pPr>
            <a:endParaRPr lang="en-US" sz="2800" dirty="0">
              <a:latin typeface="Calibri" pitchFamily="34" charset="0"/>
            </a:endParaRP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92" y="1630112"/>
            <a:ext cx="1254350" cy="2935181"/>
          </a:xfrm>
          <a:prstGeom prst="rect">
            <a:avLst/>
          </a:prstGeom>
        </p:spPr>
      </p:pic>
      <p:pic>
        <p:nvPicPr>
          <p:cNvPr id="3" name="Picture 2"/>
          <p:cNvPicPr>
            <a:picLocks noChangeAspect="1"/>
          </p:cNvPicPr>
          <p:nvPr/>
        </p:nvPicPr>
        <p:blipFill>
          <a:blip r:embed="rId4"/>
          <a:stretch>
            <a:fillRect/>
          </a:stretch>
        </p:blipFill>
        <p:spPr>
          <a:xfrm>
            <a:off x="2141334" y="1630110"/>
            <a:ext cx="1253377" cy="2935181"/>
          </a:xfrm>
          <a:prstGeom prst="rect">
            <a:avLst/>
          </a:prstGeom>
        </p:spPr>
      </p:pic>
      <p:pic>
        <p:nvPicPr>
          <p:cNvPr id="4" name="Picture 3"/>
          <p:cNvPicPr>
            <a:picLocks noChangeAspect="1"/>
          </p:cNvPicPr>
          <p:nvPr/>
        </p:nvPicPr>
        <p:blipFill>
          <a:blip r:embed="rId5"/>
          <a:stretch>
            <a:fillRect/>
          </a:stretch>
        </p:blipFill>
        <p:spPr>
          <a:xfrm>
            <a:off x="3914403" y="1630112"/>
            <a:ext cx="1207800" cy="2935181"/>
          </a:xfrm>
          <a:prstGeom prst="rect">
            <a:avLst/>
          </a:prstGeom>
        </p:spPr>
      </p:pic>
      <p:pic>
        <p:nvPicPr>
          <p:cNvPr id="5" name="Picture 4"/>
          <p:cNvPicPr>
            <a:picLocks noChangeAspect="1"/>
          </p:cNvPicPr>
          <p:nvPr/>
        </p:nvPicPr>
        <p:blipFill>
          <a:blip r:embed="rId6"/>
          <a:stretch>
            <a:fillRect/>
          </a:stretch>
        </p:blipFill>
        <p:spPr>
          <a:xfrm>
            <a:off x="5593357" y="1630112"/>
            <a:ext cx="1252533" cy="2935181"/>
          </a:xfrm>
          <a:prstGeom prst="rect">
            <a:avLst/>
          </a:prstGeom>
        </p:spPr>
      </p:pic>
      <p:pic>
        <p:nvPicPr>
          <p:cNvPr id="6" name="Picture 5"/>
          <p:cNvPicPr>
            <a:picLocks noChangeAspect="1"/>
          </p:cNvPicPr>
          <p:nvPr/>
        </p:nvPicPr>
        <p:blipFill>
          <a:blip r:embed="rId7"/>
          <a:stretch>
            <a:fillRect/>
          </a:stretch>
        </p:blipFill>
        <p:spPr>
          <a:xfrm>
            <a:off x="7368010" y="1630109"/>
            <a:ext cx="1299798" cy="2935181"/>
          </a:xfrm>
          <a:prstGeom prst="rect">
            <a:avLst/>
          </a:prstGeom>
        </p:spPr>
      </p:pic>
    </p:spTree>
    <p:extLst>
      <p:ext uri="{BB962C8B-B14F-4D97-AF65-F5344CB8AC3E}">
        <p14:creationId xmlns:p14="http://schemas.microsoft.com/office/powerpoint/2010/main" val="2149471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19616"/>
            <a:ext cx="8229600" cy="1143000"/>
          </a:xfrm>
        </p:spPr>
        <p:txBody>
          <a:bodyPr/>
          <a:lstStyle/>
          <a:p>
            <a:r>
              <a:rPr lang="fr-FR" sz="3200" dirty="0"/>
              <a:t>Professional Services </a:t>
            </a:r>
            <a:r>
              <a:rPr lang="fr-FR" sz="3200" dirty="0" err="1"/>
              <a:t>Procurement</a:t>
            </a:r>
            <a:r>
              <a:rPr lang="fr-FR" sz="3200" dirty="0"/>
              <a:t> </a:t>
            </a:r>
            <a:r>
              <a:rPr lang="fr-FR" sz="3200" dirty="0" err="1"/>
              <a:t>Act</a:t>
            </a:r>
            <a:r>
              <a:rPr lang="fr-FR" sz="3200" dirty="0"/>
              <a:t> (PSPA)</a:t>
            </a:r>
          </a:p>
        </p:txBody>
      </p:sp>
      <p:sp>
        <p:nvSpPr>
          <p:cNvPr id="11267" name="Content Placeholder 1"/>
          <p:cNvSpPr>
            <a:spLocks noGrp="1"/>
          </p:cNvSpPr>
          <p:nvPr>
            <p:ph idx="1"/>
          </p:nvPr>
        </p:nvSpPr>
        <p:spPr>
          <a:xfrm>
            <a:off x="667657" y="1856365"/>
            <a:ext cx="8229600" cy="3652837"/>
          </a:xfrm>
        </p:spPr>
        <p:txBody>
          <a:bodyPr/>
          <a:lstStyle/>
          <a:p>
            <a:pPr>
              <a:defRPr/>
            </a:pPr>
            <a:r>
              <a:rPr lang="en-US" dirty="0">
                <a:latin typeface="Calibri" pitchFamily="34" charset="0"/>
              </a:rPr>
              <a:t>Qualifications Based Selection (QBS) for engineering on public projects</a:t>
            </a:r>
          </a:p>
          <a:p>
            <a:pPr>
              <a:defRPr/>
            </a:pPr>
            <a:r>
              <a:rPr lang="en-US" dirty="0">
                <a:latin typeface="Calibri" pitchFamily="34" charset="0"/>
              </a:rPr>
              <a:t>Responsibilities of Professional Engineers</a:t>
            </a:r>
          </a:p>
          <a:p>
            <a:pPr>
              <a:defRPr/>
            </a:pPr>
            <a:r>
              <a:rPr lang="en-US" dirty="0">
                <a:latin typeface="Calibri" pitchFamily="34" charset="0"/>
              </a:rPr>
              <a:t>Responsibilities of Public Officials in RFQ / RFP process</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3582419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10993"/>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604818"/>
            <a:ext cx="8001000" cy="3927475"/>
          </a:xfrm>
        </p:spPr>
        <p:txBody>
          <a:bodyPr lIns="92075" tIns="46038" rIns="92075" bIns="46038"/>
          <a:lstStyle/>
          <a:p>
            <a:pPr marL="342900" lvl="1" indent="-342900">
              <a:lnSpc>
                <a:spcPct val="90000"/>
              </a:lnSpc>
              <a:buFontTx/>
              <a:buChar char="•"/>
            </a:pPr>
            <a:r>
              <a:rPr lang="en-US" dirty="0">
                <a:latin typeface="Calibri" pitchFamily="34" charset="0"/>
              </a:rPr>
              <a:t>15 hours</a:t>
            </a:r>
          </a:p>
          <a:p>
            <a:pPr marL="742950" lvl="2" indent="-342900">
              <a:lnSpc>
                <a:spcPct val="90000"/>
              </a:lnSpc>
            </a:pPr>
            <a:r>
              <a:rPr lang="en-US" dirty="0">
                <a:latin typeface="Calibri" pitchFamily="34" charset="0"/>
              </a:rPr>
              <a:t>Must include 1 hour of Ethics</a:t>
            </a:r>
          </a:p>
          <a:p>
            <a:pPr marL="742950" lvl="2" indent="-342900">
              <a:lnSpc>
                <a:spcPct val="90000"/>
              </a:lnSpc>
            </a:pPr>
            <a:r>
              <a:rPr lang="en-US" dirty="0">
                <a:latin typeface="Calibri" pitchFamily="34" charset="0"/>
              </a:rPr>
              <a:t>May include up to 5 hours of self-study</a:t>
            </a:r>
          </a:p>
          <a:p>
            <a:pPr marL="742950" lvl="2" indent="-342900">
              <a:lnSpc>
                <a:spcPct val="90000"/>
              </a:lnSpc>
            </a:pPr>
            <a:r>
              <a:rPr lang="en-US" dirty="0">
                <a:latin typeface="Calibri" pitchFamily="34" charset="0"/>
              </a:rPr>
              <a:t>May include up to 3 hours of </a:t>
            </a:r>
            <a:r>
              <a:rPr lang="en-US" b="1" dirty="0">
                <a:latin typeface="Calibri" pitchFamily="34" charset="0"/>
              </a:rPr>
              <a:t>Educational Outreach</a:t>
            </a:r>
          </a:p>
          <a:p>
            <a:pPr marL="342900" lvl="1" indent="-342900">
              <a:lnSpc>
                <a:spcPct val="90000"/>
              </a:lnSpc>
              <a:buFontTx/>
              <a:buChar char="•"/>
            </a:pPr>
            <a:r>
              <a:rPr lang="en-US" dirty="0">
                <a:latin typeface="Calibri" pitchFamily="34" charset="0"/>
              </a:rPr>
              <a:t>Random audits ongoing</a:t>
            </a:r>
          </a:p>
          <a:p>
            <a:pPr marL="342900" lvl="1" indent="-342900">
              <a:lnSpc>
                <a:spcPct val="90000"/>
              </a:lnSpc>
              <a:buFontTx/>
              <a:buChar char="•"/>
            </a:pPr>
            <a:r>
              <a:rPr lang="en-US" dirty="0">
                <a:latin typeface="Calibri" pitchFamily="34" charset="0"/>
              </a:rPr>
              <a:t>Keep documentation for 3 years</a:t>
            </a:r>
          </a:p>
          <a:p>
            <a:pPr marL="342900" lvl="1" indent="-342900">
              <a:lnSpc>
                <a:spcPct val="90000"/>
              </a:lnSpc>
              <a:buFontTx/>
              <a:buChar char="•"/>
            </a:pPr>
            <a:r>
              <a:rPr lang="en-US" dirty="0">
                <a:latin typeface="Calibri" pitchFamily="34" charset="0"/>
              </a:rPr>
              <a:t>Fines as high as $5,000; separate violations for claiming Continuing Ed without documentation or not responding to Board</a:t>
            </a:r>
            <a:r>
              <a:rPr lang="en-US" dirty="0">
                <a:latin typeface="Georgia" pitchFamily="18" charset="0"/>
              </a:rPr>
              <a:t>.</a:t>
            </a:r>
          </a:p>
          <a:p>
            <a:pPr marL="342900" lvl="1" indent="-342900">
              <a:lnSpc>
                <a:spcPct val="90000"/>
              </a:lnSpc>
              <a:buFontTx/>
              <a:buChar char="•"/>
            </a:pPr>
            <a:endParaRPr lang="en-US" dirty="0">
              <a:latin typeface="Georgia" pitchFamily="18" charset="0"/>
            </a:endParaRP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03205"/>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091395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04144"/>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793745"/>
            <a:ext cx="8001000" cy="3927475"/>
          </a:xfrm>
        </p:spPr>
        <p:txBody>
          <a:bodyPr lIns="92075" tIns="46038" rIns="92075" bIns="46038"/>
          <a:lstStyle/>
          <a:p>
            <a:pPr marL="0" lvl="1" indent="0">
              <a:lnSpc>
                <a:spcPct val="90000"/>
              </a:lnSpc>
              <a:buNone/>
            </a:pPr>
            <a:r>
              <a:rPr lang="en-US" dirty="0">
                <a:latin typeface="Calibri" pitchFamily="34" charset="0"/>
              </a:rPr>
              <a:t>Exemptions - </a:t>
            </a:r>
            <a:r>
              <a:rPr lang="en-US" u="sng" dirty="0">
                <a:latin typeface="Calibri" pitchFamily="34" charset="0"/>
              </a:rPr>
              <a:t>must be claimed when you renew</a:t>
            </a:r>
          </a:p>
          <a:p>
            <a:pPr marL="342900" lvl="1" indent="-342900">
              <a:lnSpc>
                <a:spcPct val="90000"/>
              </a:lnSpc>
              <a:buFontTx/>
              <a:buChar char="•"/>
            </a:pPr>
            <a:r>
              <a:rPr lang="en-US" dirty="0">
                <a:latin typeface="Calibri" pitchFamily="34" charset="0"/>
              </a:rPr>
              <a:t>1</a:t>
            </a:r>
            <a:r>
              <a:rPr lang="en-US" baseline="30000" dirty="0">
                <a:latin typeface="Calibri" panose="020F0502020204030204" pitchFamily="34" charset="0"/>
              </a:rPr>
              <a:t>st</a:t>
            </a:r>
            <a:r>
              <a:rPr lang="en-US" dirty="0">
                <a:latin typeface="Calibri" panose="020F0502020204030204" pitchFamily="34" charset="0"/>
              </a:rPr>
              <a:t> renewal after passing the PE exam for licensure</a:t>
            </a:r>
          </a:p>
          <a:p>
            <a:pPr marL="342900" lvl="1" indent="-342900">
              <a:lnSpc>
                <a:spcPct val="90000"/>
              </a:lnSpc>
              <a:buFontTx/>
              <a:buChar char="•"/>
            </a:pPr>
            <a:r>
              <a:rPr lang="en-US" dirty="0">
                <a:latin typeface="Calibri" panose="020F0502020204030204" pitchFamily="34" charset="0"/>
              </a:rPr>
              <a:t>Active duty military deployment</a:t>
            </a:r>
          </a:p>
          <a:p>
            <a:pPr marL="342900" lvl="1" indent="-342900">
              <a:lnSpc>
                <a:spcPct val="90000"/>
              </a:lnSpc>
              <a:buFontTx/>
              <a:buChar char="•"/>
            </a:pPr>
            <a:r>
              <a:rPr lang="en-US" dirty="0">
                <a:latin typeface="Calibri" panose="020F0502020204030204" pitchFamily="34" charset="0"/>
              </a:rPr>
              <a:t>Disability</a:t>
            </a:r>
          </a:p>
          <a:p>
            <a:pPr marL="342900" lvl="1" indent="-342900">
              <a:lnSpc>
                <a:spcPct val="90000"/>
              </a:lnSpc>
              <a:buFontTx/>
              <a:buChar char="•"/>
            </a:pPr>
            <a:r>
              <a:rPr lang="en-US" dirty="0">
                <a:latin typeface="Calibri" panose="020F0502020204030204" pitchFamily="34" charset="0"/>
              </a:rPr>
              <a:t>Inactive status</a:t>
            </a:r>
          </a:p>
          <a:p>
            <a:pPr marL="342900" lvl="1" indent="-342900">
              <a:lnSpc>
                <a:spcPct val="90000"/>
              </a:lnSpc>
              <a:buFontTx/>
              <a:buChar char="•"/>
            </a:pPr>
            <a:endParaRPr lang="en-US" i="1" dirty="0">
              <a:latin typeface="Calibri" panose="020F0502020204030204" pitchFamily="34" charset="0"/>
            </a:endParaRPr>
          </a:p>
          <a:p>
            <a:pPr marL="342900" lvl="1" indent="-342900">
              <a:lnSpc>
                <a:spcPct val="90000"/>
              </a:lnSpc>
              <a:buFontTx/>
              <a:buChar char="•"/>
            </a:pPr>
            <a:r>
              <a:rPr lang="en-US" i="1" dirty="0">
                <a:latin typeface="Calibri" panose="020F0502020204030204" pitchFamily="34" charset="0"/>
              </a:rPr>
              <a:t>Being over 65 is not an exemption for Continuing Ed</a:t>
            </a: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11594"/>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123988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16280"/>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713743"/>
            <a:ext cx="8001000" cy="3927475"/>
          </a:xfrm>
        </p:spPr>
        <p:txBody>
          <a:bodyPr lIns="92075" tIns="46038" rIns="92075" bIns="46038"/>
          <a:lstStyle/>
          <a:p>
            <a:pPr marL="342900" lvl="1" indent="-342900">
              <a:lnSpc>
                <a:spcPct val="90000"/>
              </a:lnSpc>
              <a:buFontTx/>
              <a:buChar char="•"/>
            </a:pPr>
            <a:r>
              <a:rPr lang="en-US" dirty="0">
                <a:latin typeface="Calibri" pitchFamily="34" charset="0"/>
              </a:rPr>
              <a:t>New NCEES system for Continuing Professional Competence (CPC) tracking and reporting</a:t>
            </a:r>
          </a:p>
          <a:p>
            <a:pPr marL="742950" lvl="2" indent="-342900">
              <a:lnSpc>
                <a:spcPct val="90000"/>
              </a:lnSpc>
            </a:pPr>
            <a:r>
              <a:rPr lang="en-US" dirty="0">
                <a:latin typeface="Calibri" pitchFamily="34" charset="0"/>
              </a:rPr>
              <a:t>No fee to register and create an account</a:t>
            </a:r>
          </a:p>
          <a:p>
            <a:pPr marL="742950" lvl="2" indent="-342900">
              <a:lnSpc>
                <a:spcPct val="90000"/>
              </a:lnSpc>
            </a:pPr>
            <a:r>
              <a:rPr lang="en-US" dirty="0">
                <a:latin typeface="Calibri" pitchFamily="34" charset="0"/>
              </a:rPr>
              <a:t>Upload documentation</a:t>
            </a:r>
          </a:p>
          <a:p>
            <a:pPr marL="742950" lvl="2" indent="-342900">
              <a:lnSpc>
                <a:spcPct val="90000"/>
              </a:lnSpc>
            </a:pPr>
            <a:r>
              <a:rPr lang="en-US" dirty="0">
                <a:latin typeface="Calibri" pitchFamily="34" charset="0"/>
              </a:rPr>
              <a:t>Report as needed for different Boards</a:t>
            </a:r>
          </a:p>
          <a:p>
            <a:pPr marL="342900" lvl="1" indent="-342900">
              <a:lnSpc>
                <a:spcPct val="90000"/>
              </a:lnSpc>
            </a:pPr>
            <a:endParaRPr lang="en-US" dirty="0">
              <a:latin typeface="Calibri" pitchFamily="34" charset="0"/>
            </a:endParaRPr>
          </a:p>
          <a:p>
            <a:pPr marL="342900" lvl="1" indent="-342900">
              <a:lnSpc>
                <a:spcPct val="90000"/>
              </a:lnSpc>
            </a:pPr>
            <a:r>
              <a:rPr lang="en-US" dirty="0">
                <a:latin typeface="Calibri" pitchFamily="34" charset="0"/>
                <a:hlinkClick r:id="rId3"/>
              </a:rPr>
              <a:t>http://ncees.org/cpc/</a:t>
            </a:r>
            <a:r>
              <a:rPr lang="en-US" dirty="0">
                <a:latin typeface="Calibri" pitchFamily="34" charset="0"/>
              </a:rPr>
              <a:t> </a:t>
            </a:r>
          </a:p>
          <a:p>
            <a:pPr marL="400050" lvl="2" indent="0">
              <a:lnSpc>
                <a:spcPct val="90000"/>
              </a:lnSpc>
              <a:buNone/>
            </a:pPr>
            <a:endParaRPr lang="en-US" dirty="0">
              <a:latin typeface="Calibri" pitchFamily="34" charset="0"/>
            </a:endParaRPr>
          </a:p>
          <a:p>
            <a:pPr marL="342900" lvl="1" indent="-342900">
              <a:lnSpc>
                <a:spcPct val="90000"/>
              </a:lnSpc>
              <a:buFontTx/>
              <a:buChar char="•"/>
            </a:pPr>
            <a:endParaRPr lang="en-US" dirty="0">
              <a:latin typeface="Georgia" pitchFamily="18" charset="0"/>
            </a:endParaRP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03205"/>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0240010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1395368"/>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000" cap="small" dirty="0">
                <a:latin typeface="Calibri" panose="020F0502020204030204" pitchFamily="34" charset="0"/>
              </a:rPr>
              <a:t>Texas Board of Professional Engineers</a:t>
            </a:r>
          </a:p>
        </p:txBody>
      </p:sp>
      <p:sp>
        <p:nvSpPr>
          <p:cNvPr id="15363" name="Rectangle 3"/>
          <p:cNvSpPr>
            <a:spLocks noGrp="1" noChangeArrowheads="1"/>
          </p:cNvSpPr>
          <p:nvPr>
            <p:ph type="body" idx="1"/>
          </p:nvPr>
        </p:nvSpPr>
        <p:spPr>
          <a:xfrm>
            <a:off x="1219200" y="265562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dirty="0">
                <a:latin typeface="Calibri" pitchFamily="34" charset="0"/>
              </a:rPr>
              <a:t>Nine Members - Appointed by Governor</a:t>
            </a:r>
          </a:p>
          <a:p>
            <a:r>
              <a:rPr lang="en-US" dirty="0">
                <a:latin typeface="Calibri" pitchFamily="34" charset="0"/>
              </a:rPr>
              <a:t>6 Licensed Professional Engineers</a:t>
            </a:r>
          </a:p>
          <a:p>
            <a:r>
              <a:rPr lang="en-US" dirty="0">
                <a:latin typeface="Calibri" pitchFamily="34" charset="0"/>
              </a:rPr>
              <a:t>3 Public Members</a:t>
            </a:r>
          </a:p>
          <a:p>
            <a:r>
              <a:rPr lang="en-US" dirty="0">
                <a:latin typeface="Calibri" pitchFamily="34" charset="0"/>
              </a:rPr>
              <a:t>Standard term is 6 years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2448092"/>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260217109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16280"/>
            <a:ext cx="8229600" cy="990600"/>
          </a:xfrm>
        </p:spPr>
        <p:txBody>
          <a:bodyPr lIns="92075" tIns="46038" rIns="92075" bIns="46038" anchor="b"/>
          <a:lstStyle/>
          <a:p>
            <a:pPr eaLnBrk="1" hangingPunct="1"/>
            <a:r>
              <a:rPr lang="en-US" dirty="0"/>
              <a:t>NCEES CPC</a:t>
            </a:r>
          </a:p>
        </p:txBody>
      </p:sp>
      <p:sp>
        <p:nvSpPr>
          <p:cNvPr id="23555" name="Rectangle 3"/>
          <p:cNvSpPr>
            <a:spLocks noGrp="1" noChangeArrowheads="1"/>
          </p:cNvSpPr>
          <p:nvPr>
            <p:ph type="body" idx="4294967295"/>
          </p:nvPr>
        </p:nvSpPr>
        <p:spPr>
          <a:xfrm>
            <a:off x="685800" y="1713743"/>
            <a:ext cx="8001000" cy="3927475"/>
          </a:xfrm>
        </p:spPr>
        <p:txBody>
          <a:bodyPr lIns="92075" tIns="46038" rIns="92075" bIns="46038"/>
          <a:lstStyle/>
          <a:p>
            <a:pPr marL="342900" lvl="1" indent="-342900">
              <a:lnSpc>
                <a:spcPct val="90000"/>
              </a:lnSpc>
              <a:buFontTx/>
              <a:buChar char="•"/>
            </a:pPr>
            <a:r>
              <a:rPr lang="en-US" dirty="0">
                <a:latin typeface="Calibri" pitchFamily="34" charset="0"/>
              </a:rPr>
              <a:t>Storage</a:t>
            </a:r>
          </a:p>
          <a:p>
            <a:pPr marL="342900" lvl="1" indent="-342900">
              <a:lnSpc>
                <a:spcPct val="90000"/>
              </a:lnSpc>
              <a:buFontTx/>
              <a:buChar char="•"/>
            </a:pPr>
            <a:r>
              <a:rPr lang="en-US" dirty="0">
                <a:latin typeface="Calibri" pitchFamily="34" charset="0"/>
              </a:rPr>
              <a:t>User specified reporting</a:t>
            </a:r>
          </a:p>
          <a:p>
            <a:pPr marL="742950" lvl="2" indent="-342900">
              <a:lnSpc>
                <a:spcPct val="90000"/>
              </a:lnSpc>
            </a:pPr>
            <a:r>
              <a:rPr lang="en-US" dirty="0">
                <a:latin typeface="Calibri" pitchFamily="34" charset="0"/>
              </a:rPr>
              <a:t>By date</a:t>
            </a:r>
          </a:p>
          <a:p>
            <a:pPr marL="742950" lvl="2" indent="-342900">
              <a:lnSpc>
                <a:spcPct val="90000"/>
              </a:lnSpc>
            </a:pPr>
            <a:r>
              <a:rPr lang="en-US" dirty="0">
                <a:latin typeface="Calibri" pitchFamily="34" charset="0"/>
              </a:rPr>
              <a:t>By State</a:t>
            </a:r>
          </a:p>
          <a:p>
            <a:pPr marL="342900" lvl="1" indent="-342900">
              <a:lnSpc>
                <a:spcPct val="90000"/>
              </a:lnSpc>
              <a:buFontTx/>
              <a:buChar char="•"/>
            </a:pPr>
            <a:r>
              <a:rPr lang="en-US" dirty="0">
                <a:latin typeface="Calibri" pitchFamily="34" charset="0"/>
              </a:rPr>
              <a:t>Accepted for Continuing Education Audit Purposes.</a:t>
            </a:r>
          </a:p>
          <a:p>
            <a:pPr marL="400050" lvl="2" indent="0">
              <a:lnSpc>
                <a:spcPct val="90000"/>
              </a:lnSpc>
              <a:buNone/>
            </a:pPr>
            <a:endParaRPr lang="en-US" dirty="0">
              <a:latin typeface="Calibri" pitchFamily="34" charset="0"/>
            </a:endParaRPr>
          </a:p>
          <a:p>
            <a:pPr marL="342900" lvl="1" indent="-342900">
              <a:lnSpc>
                <a:spcPct val="90000"/>
              </a:lnSpc>
              <a:buFontTx/>
              <a:buChar char="•"/>
            </a:pPr>
            <a:endParaRPr lang="en-US" dirty="0">
              <a:latin typeface="Georgia" pitchFamily="18" charset="0"/>
            </a:endParaRP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03205"/>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0774835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485900" y="647985"/>
            <a:ext cx="6172200" cy="742950"/>
          </a:xfrm>
        </p:spPr>
        <p:txBody>
          <a:bodyPr vert="horz" wrap="square" lIns="69056" tIns="34529" rIns="69056" bIns="34529" numCol="1" anchor="b" anchorCtr="0" compatLnSpc="1">
            <a:prstTxWarp prst="textNoShape">
              <a:avLst/>
            </a:prstTxWarp>
          </a:bodyPr>
          <a:lstStyle/>
          <a:p>
            <a:pPr eaLnBrk="1" hangingPunct="1"/>
            <a:r>
              <a:rPr lang="en-US" dirty="0"/>
              <a:t>NCEES CPC</a:t>
            </a:r>
          </a:p>
        </p:txBody>
      </p:sp>
      <p:sp>
        <p:nvSpPr>
          <p:cNvPr id="23555" name="Rectangle 3"/>
          <p:cNvSpPr>
            <a:spLocks noGrp="1" noChangeArrowheads="1"/>
          </p:cNvSpPr>
          <p:nvPr>
            <p:ph type="body" idx="4294967295"/>
          </p:nvPr>
        </p:nvSpPr>
        <p:spPr>
          <a:xfrm>
            <a:off x="1657350" y="2142559"/>
            <a:ext cx="6000750" cy="2945606"/>
          </a:xfrm>
        </p:spPr>
        <p:txBody>
          <a:bodyPr vert="horz" wrap="square" lIns="69056" tIns="34529" rIns="69056" bIns="34529" numCol="1" anchor="t" anchorCtr="0" compatLnSpc="1">
            <a:prstTxWarp prst="textNoShape">
              <a:avLst/>
            </a:prstTxWarp>
          </a:bodyPr>
          <a:lstStyle/>
          <a:p>
            <a:pPr marL="300038" lvl="2" indent="0">
              <a:lnSpc>
                <a:spcPct val="90000"/>
              </a:lnSpc>
              <a:buNone/>
            </a:pPr>
            <a:endParaRPr lang="en-US" dirty="0">
              <a:latin typeface="Calibri" pitchFamily="34" charset="0"/>
            </a:endParaRPr>
          </a:p>
          <a:p>
            <a:pPr marL="257175" lvl="1" indent="-257175">
              <a:lnSpc>
                <a:spcPct val="90000"/>
              </a:lnSpc>
              <a:buFontTx/>
              <a:buChar char="•"/>
            </a:pPr>
            <a:endParaRPr lang="en-US" dirty="0">
              <a:latin typeface="Georgia" pitchFamily="18" charset="0"/>
            </a:endParaRPr>
          </a:p>
          <a:p>
            <a:pPr marL="257175" lvl="1" indent="-257175" eaLnBrk="1" hangingPunct="1">
              <a:lnSpc>
                <a:spcPct val="90000"/>
              </a:lnSpc>
              <a:buNone/>
            </a:pPr>
            <a:endParaRPr lang="en-US" dirty="0"/>
          </a:p>
        </p:txBody>
      </p:sp>
      <p:sp>
        <p:nvSpPr>
          <p:cNvPr id="23556" name="Line 5"/>
          <p:cNvSpPr>
            <a:spLocks noChangeShapeType="1"/>
          </p:cNvSpPr>
          <p:nvPr/>
        </p:nvSpPr>
        <p:spPr bwMode="auto">
          <a:xfrm>
            <a:off x="3429000" y="1909654"/>
            <a:ext cx="2171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kern="0">
              <a:solidFill>
                <a:srgbClr val="00000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59" t="25612" r="22677" b="3133"/>
          <a:stretch/>
        </p:blipFill>
        <p:spPr bwMode="auto">
          <a:xfrm>
            <a:off x="1485901" y="2014539"/>
            <a:ext cx="6365081" cy="336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36311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72090"/>
            <a:ext cx="8229600" cy="1143000"/>
          </a:xfrm>
        </p:spPr>
        <p:txBody>
          <a:bodyPr/>
          <a:lstStyle/>
          <a:p>
            <a:r>
              <a:rPr lang="en-US" sz="4000" dirty="0"/>
              <a:t>Licensing</a:t>
            </a:r>
          </a:p>
        </p:txBody>
      </p:sp>
      <p:sp>
        <p:nvSpPr>
          <p:cNvPr id="11267" name="Content Placeholder 1"/>
          <p:cNvSpPr>
            <a:spLocks noGrp="1"/>
          </p:cNvSpPr>
          <p:nvPr>
            <p:ph idx="1"/>
          </p:nvPr>
        </p:nvSpPr>
        <p:spPr>
          <a:xfrm>
            <a:off x="667657" y="1404101"/>
            <a:ext cx="8229600" cy="3652837"/>
          </a:xfrm>
        </p:spPr>
        <p:txBody>
          <a:bodyPr/>
          <a:lstStyle/>
          <a:p>
            <a:pPr marL="0" indent="0" algn="ctr">
              <a:buNone/>
              <a:defRPr/>
            </a:pPr>
            <a:r>
              <a:rPr lang="en-US" u="sng" dirty="0">
                <a:latin typeface="Calibri" pitchFamily="34" charset="0"/>
              </a:rPr>
              <a:t>Did you know???</a:t>
            </a:r>
          </a:p>
          <a:p>
            <a:pPr>
              <a:defRPr/>
            </a:pPr>
            <a:r>
              <a:rPr lang="en-US" sz="2800" dirty="0">
                <a:latin typeface="Calibri" pitchFamily="34" charset="0"/>
              </a:rPr>
              <a:t>Only about 20% of US engineers are licensed.</a:t>
            </a:r>
          </a:p>
          <a:p>
            <a:pPr marL="0" indent="0" algn="ctr">
              <a:buNone/>
              <a:defRPr/>
            </a:pPr>
            <a:endParaRPr lang="en-US" sz="1600" u="sng" dirty="0">
              <a:latin typeface="Calibri" pitchFamily="34" charset="0"/>
            </a:endParaRPr>
          </a:p>
          <a:p>
            <a:pPr marL="0" indent="0" algn="ctr">
              <a:buNone/>
              <a:defRPr/>
            </a:pPr>
            <a:r>
              <a:rPr lang="en-US" u="sng" dirty="0">
                <a:latin typeface="Calibri" pitchFamily="34" charset="0"/>
              </a:rPr>
              <a:t>Bureau of Labor Statistics (2016)</a:t>
            </a:r>
          </a:p>
          <a:p>
            <a:pPr>
              <a:defRPr/>
            </a:pPr>
            <a:endParaRPr lang="en-US" sz="2000" dirty="0">
              <a:latin typeface="Calibri" pitchFamily="34" charset="0"/>
            </a:endParaRPr>
          </a:p>
          <a:p>
            <a:pPr>
              <a:defRPr/>
            </a:pPr>
            <a:r>
              <a:rPr lang="en-US" sz="2800" dirty="0">
                <a:latin typeface="Calibri" pitchFamily="34" charset="0"/>
              </a:rPr>
              <a:t>146,400 engineers in Texas</a:t>
            </a:r>
          </a:p>
          <a:p>
            <a:pPr lvl="1">
              <a:defRPr/>
            </a:pPr>
            <a:r>
              <a:rPr lang="en-US" sz="2000" dirty="0">
                <a:latin typeface="Calibri" pitchFamily="34" charset="0"/>
              </a:rPr>
              <a:t>Civil – 26,500</a:t>
            </a:r>
          </a:p>
          <a:p>
            <a:pPr lvl="1">
              <a:defRPr/>
            </a:pPr>
            <a:r>
              <a:rPr lang="en-US" sz="2000" dirty="0">
                <a:latin typeface="Calibri" pitchFamily="34" charset="0"/>
              </a:rPr>
              <a:t>Petroleum - 18,000</a:t>
            </a:r>
          </a:p>
          <a:p>
            <a:pPr lvl="1">
              <a:defRPr/>
            </a:pPr>
            <a:r>
              <a:rPr lang="en-US" sz="2000" dirty="0">
                <a:latin typeface="Calibri" pitchFamily="34" charset="0"/>
              </a:rPr>
              <a:t>Industrial – 16,000</a:t>
            </a:r>
          </a:p>
        </p:txBody>
      </p:sp>
    </p:spTree>
    <p:extLst>
      <p:ext uri="{BB962C8B-B14F-4D97-AF65-F5344CB8AC3E}">
        <p14:creationId xmlns:p14="http://schemas.microsoft.com/office/powerpoint/2010/main" val="3228249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stretch>
            <a:fillRect/>
          </a:stretch>
        </p:blipFill>
        <p:spPr bwMode="auto">
          <a:xfrm>
            <a:off x="396478" y="254813"/>
            <a:ext cx="8384598" cy="628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30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3"/>
          <a:stretch>
            <a:fillRect/>
          </a:stretch>
        </p:blipFill>
        <p:spPr bwMode="auto">
          <a:xfrm>
            <a:off x="306067" y="0"/>
            <a:ext cx="800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00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89610" y="318722"/>
            <a:ext cx="8229600" cy="1143000"/>
          </a:xfrm>
        </p:spPr>
        <p:txBody>
          <a:bodyPr/>
          <a:lstStyle/>
          <a:p>
            <a:r>
              <a:rPr lang="en-US" dirty="0"/>
              <a:t>Seals</a:t>
            </a:r>
            <a:br>
              <a:rPr lang="en-US" dirty="0"/>
            </a:br>
            <a:r>
              <a:rPr lang="en-US" sz="2800" dirty="0"/>
              <a:t>Which of These is Correct?</a:t>
            </a:r>
          </a:p>
        </p:txBody>
      </p:sp>
      <p:sp>
        <p:nvSpPr>
          <p:cNvPr id="3" name="Content Placeholder 2"/>
          <p:cNvSpPr>
            <a:spLocks noGrp="1"/>
          </p:cNvSpPr>
          <p:nvPr>
            <p:ph idx="4294967295"/>
          </p:nvPr>
        </p:nvSpPr>
        <p:spPr>
          <a:xfrm>
            <a:off x="412750" y="2300985"/>
            <a:ext cx="8229600" cy="3564557"/>
          </a:xfrm>
        </p:spPr>
        <p:txBody>
          <a:bodyPr/>
          <a:lstStyle/>
          <a:p>
            <a:pPr marL="0" indent="0" eaLnBrk="1" hangingPunct="1">
              <a:spcBef>
                <a:spcPct val="50000"/>
              </a:spcBef>
              <a:buNone/>
            </a:pPr>
            <a:endParaRPr lang="en-US" sz="2400" dirty="0">
              <a:latin typeface="Calibri" pitchFamily="34" charset="0"/>
            </a:endParaRPr>
          </a:p>
          <a:p>
            <a:pPr marL="0" indent="0" eaLnBrk="1" hangingPunct="1">
              <a:spcBef>
                <a:spcPct val="50000"/>
              </a:spcBef>
              <a:buNone/>
            </a:pPr>
            <a:endParaRPr lang="en-US" sz="2400" dirty="0">
              <a:latin typeface="Calibri" pitchFamily="34" charset="0"/>
            </a:endParaRPr>
          </a:p>
          <a:p>
            <a:pPr marL="0" indent="0" eaLnBrk="1" hangingPunct="1">
              <a:spcBef>
                <a:spcPct val="50000"/>
              </a:spcBef>
              <a:buNone/>
            </a:pPr>
            <a:endParaRPr lang="en-US" sz="2400" dirty="0">
              <a:latin typeface="Calibri" pitchFamily="34" charset="0"/>
            </a:endParaRPr>
          </a:p>
        </p:txBody>
      </p:sp>
      <p:pic>
        <p:nvPicPr>
          <p:cNvPr id="2" name="Picture 1"/>
          <p:cNvPicPr>
            <a:picLocks noChangeAspect="1"/>
          </p:cNvPicPr>
          <p:nvPr/>
        </p:nvPicPr>
        <p:blipFill>
          <a:blip r:embed="rId3"/>
          <a:stretch>
            <a:fillRect/>
          </a:stretch>
        </p:blipFill>
        <p:spPr>
          <a:xfrm>
            <a:off x="767400" y="2092202"/>
            <a:ext cx="2417955" cy="1345087"/>
          </a:xfrm>
          <a:prstGeom prst="rect">
            <a:avLst/>
          </a:prstGeom>
        </p:spPr>
      </p:pic>
      <p:pic>
        <p:nvPicPr>
          <p:cNvPr id="4" name="Picture 3"/>
          <p:cNvPicPr>
            <a:picLocks noChangeAspect="1"/>
          </p:cNvPicPr>
          <p:nvPr/>
        </p:nvPicPr>
        <p:blipFill>
          <a:blip r:embed="rId4"/>
          <a:stretch>
            <a:fillRect/>
          </a:stretch>
        </p:blipFill>
        <p:spPr>
          <a:xfrm>
            <a:off x="4766103" y="2092202"/>
            <a:ext cx="3051055" cy="1478701"/>
          </a:xfrm>
          <a:prstGeom prst="rect">
            <a:avLst/>
          </a:prstGeom>
        </p:spPr>
      </p:pic>
      <p:pic>
        <p:nvPicPr>
          <p:cNvPr id="5" name="Picture 4"/>
          <p:cNvPicPr>
            <a:picLocks noChangeAspect="1"/>
          </p:cNvPicPr>
          <p:nvPr/>
        </p:nvPicPr>
        <p:blipFill>
          <a:blip r:embed="rId5"/>
          <a:stretch>
            <a:fillRect/>
          </a:stretch>
        </p:blipFill>
        <p:spPr>
          <a:xfrm>
            <a:off x="767400" y="4222991"/>
            <a:ext cx="2455214" cy="1544800"/>
          </a:xfrm>
          <a:prstGeom prst="rect">
            <a:avLst/>
          </a:prstGeom>
        </p:spPr>
      </p:pic>
      <p:sp>
        <p:nvSpPr>
          <p:cNvPr id="10" name="TextBox 9"/>
          <p:cNvSpPr txBox="1"/>
          <p:nvPr/>
        </p:nvSpPr>
        <p:spPr>
          <a:xfrm>
            <a:off x="489610" y="1933244"/>
            <a:ext cx="345562" cy="367741"/>
          </a:xfrm>
          <a:prstGeom prst="rect">
            <a:avLst/>
          </a:prstGeom>
          <a:noFill/>
        </p:spPr>
        <p:txBody>
          <a:bodyPr wrap="square" rtlCol="0">
            <a:spAutoFit/>
          </a:bodyPr>
          <a:lstStyle/>
          <a:p>
            <a:r>
              <a:rPr lang="en-US" dirty="0">
                <a:solidFill>
                  <a:srgbClr val="000000"/>
                </a:solidFill>
              </a:rPr>
              <a:t>A</a:t>
            </a:r>
          </a:p>
        </p:txBody>
      </p:sp>
      <p:sp>
        <p:nvSpPr>
          <p:cNvPr id="11" name="TextBox 10"/>
          <p:cNvSpPr txBox="1"/>
          <p:nvPr/>
        </p:nvSpPr>
        <p:spPr>
          <a:xfrm>
            <a:off x="4527550" y="1965732"/>
            <a:ext cx="323386" cy="369332"/>
          </a:xfrm>
          <a:prstGeom prst="rect">
            <a:avLst/>
          </a:prstGeom>
          <a:noFill/>
        </p:spPr>
        <p:txBody>
          <a:bodyPr wrap="square" rtlCol="0">
            <a:spAutoFit/>
          </a:bodyPr>
          <a:lstStyle/>
          <a:p>
            <a:r>
              <a:rPr lang="en-US" dirty="0">
                <a:solidFill>
                  <a:srgbClr val="000000"/>
                </a:solidFill>
              </a:rPr>
              <a:t>B</a:t>
            </a:r>
          </a:p>
        </p:txBody>
      </p:sp>
      <p:sp>
        <p:nvSpPr>
          <p:cNvPr id="12" name="TextBox 11"/>
          <p:cNvSpPr txBox="1"/>
          <p:nvPr/>
        </p:nvSpPr>
        <p:spPr>
          <a:xfrm>
            <a:off x="504418" y="4146912"/>
            <a:ext cx="262982" cy="369332"/>
          </a:xfrm>
          <a:prstGeom prst="rect">
            <a:avLst/>
          </a:prstGeom>
          <a:noFill/>
        </p:spPr>
        <p:txBody>
          <a:bodyPr wrap="square" rtlCol="0">
            <a:spAutoFit/>
          </a:bodyPr>
          <a:lstStyle/>
          <a:p>
            <a:r>
              <a:rPr lang="en-US" dirty="0">
                <a:solidFill>
                  <a:srgbClr val="000000"/>
                </a:solidFill>
              </a:rPr>
              <a:t>C</a:t>
            </a:r>
          </a:p>
        </p:txBody>
      </p:sp>
      <p:sp>
        <p:nvSpPr>
          <p:cNvPr id="7" name="TextBox 6"/>
          <p:cNvSpPr txBox="1"/>
          <p:nvPr/>
        </p:nvSpPr>
        <p:spPr>
          <a:xfrm>
            <a:off x="4527550" y="4088724"/>
            <a:ext cx="323386" cy="369332"/>
          </a:xfrm>
          <a:prstGeom prst="rect">
            <a:avLst/>
          </a:prstGeom>
          <a:noFill/>
        </p:spPr>
        <p:txBody>
          <a:bodyPr wrap="square" rtlCol="0">
            <a:spAutoFit/>
          </a:bodyPr>
          <a:lstStyle/>
          <a:p>
            <a:r>
              <a:rPr lang="en-US" dirty="0"/>
              <a:t>D</a:t>
            </a:r>
          </a:p>
        </p:txBody>
      </p:sp>
      <p:pic>
        <p:nvPicPr>
          <p:cNvPr id="8" name="Picture 7"/>
          <p:cNvPicPr>
            <a:picLocks noChangeAspect="1"/>
          </p:cNvPicPr>
          <p:nvPr/>
        </p:nvPicPr>
        <p:blipFill>
          <a:blip r:embed="rId6"/>
          <a:stretch>
            <a:fillRect/>
          </a:stretch>
        </p:blipFill>
        <p:spPr>
          <a:xfrm>
            <a:off x="4913666" y="4066951"/>
            <a:ext cx="2633472" cy="1828800"/>
          </a:xfrm>
          <a:prstGeom prst="rect">
            <a:avLst/>
          </a:prstGeom>
        </p:spPr>
      </p:pic>
    </p:spTree>
    <p:extLst>
      <p:ext uri="{BB962C8B-B14F-4D97-AF65-F5344CB8AC3E}">
        <p14:creationId xmlns:p14="http://schemas.microsoft.com/office/powerpoint/2010/main" val="4784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610" y="211804"/>
            <a:ext cx="8229600" cy="1143000"/>
          </a:xfrm>
        </p:spPr>
        <p:txBody>
          <a:bodyPr/>
          <a:lstStyle/>
          <a:p>
            <a:r>
              <a:rPr lang="en-US" dirty="0"/>
              <a:t>Best answers?</a:t>
            </a:r>
          </a:p>
        </p:txBody>
      </p:sp>
      <p:sp>
        <p:nvSpPr>
          <p:cNvPr id="22531" name="Content Placeholder 2"/>
          <p:cNvSpPr>
            <a:spLocks noGrp="1"/>
          </p:cNvSpPr>
          <p:nvPr>
            <p:ph idx="1"/>
          </p:nvPr>
        </p:nvSpPr>
        <p:spPr>
          <a:xfrm>
            <a:off x="489610" y="1370552"/>
            <a:ext cx="8229600" cy="3553653"/>
          </a:xfrm>
        </p:spPr>
        <p:txBody>
          <a:bodyPr/>
          <a:lstStyle/>
          <a:p>
            <a:r>
              <a:rPr lang="en-US" sz="2400" b="1" dirty="0">
                <a:latin typeface="Calibri" pitchFamily="34" charset="0"/>
              </a:rPr>
              <a:t>A or B </a:t>
            </a:r>
          </a:p>
          <a:p>
            <a:r>
              <a:rPr lang="en-US" sz="2400" dirty="0">
                <a:latin typeface="Calibri" pitchFamily="34" charset="0"/>
              </a:rPr>
              <a:t>137.33(f) License holders shall affix their seal and original signature or electronic seal and signature with the date on the final version of their engineering work before such work is released from their control. </a:t>
            </a:r>
          </a:p>
          <a:p>
            <a:r>
              <a:rPr lang="en-US" sz="2400" dirty="0">
                <a:latin typeface="Calibri" pitchFamily="34" charset="0"/>
              </a:rPr>
              <a:t>(1) The signature and date shall not obscure the engineer's name or license number in the seal. </a:t>
            </a:r>
          </a:p>
          <a:p>
            <a:r>
              <a:rPr lang="en-US" sz="2400" dirty="0">
                <a:latin typeface="Calibri" pitchFamily="34" charset="0"/>
              </a:rPr>
              <a:t>Firm name and number are required on sealed documents, but do not have to be part of the seal itself.</a:t>
            </a:r>
          </a:p>
          <a:p>
            <a:endParaRPr lang="en-US" sz="2000" dirty="0">
              <a:latin typeface="Calibri" pitchFamily="34" charset="0"/>
            </a:endParaRPr>
          </a:p>
        </p:txBody>
      </p:sp>
    </p:spTree>
    <p:extLst>
      <p:ext uri="{BB962C8B-B14F-4D97-AF65-F5344CB8AC3E}">
        <p14:creationId xmlns:p14="http://schemas.microsoft.com/office/powerpoint/2010/main" val="2839571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89610" y="153721"/>
            <a:ext cx="8229600" cy="1143000"/>
          </a:xfrm>
        </p:spPr>
        <p:txBody>
          <a:bodyPr/>
          <a:lstStyle/>
          <a:p>
            <a:r>
              <a:rPr lang="en-US" dirty="0"/>
              <a:t>Law and Rules</a:t>
            </a:r>
          </a:p>
        </p:txBody>
      </p:sp>
      <p:sp>
        <p:nvSpPr>
          <p:cNvPr id="35843" name="Content Placeholder 2"/>
          <p:cNvSpPr>
            <a:spLocks noGrp="1"/>
          </p:cNvSpPr>
          <p:nvPr>
            <p:ph idx="4294967295"/>
          </p:nvPr>
        </p:nvSpPr>
        <p:spPr>
          <a:xfrm>
            <a:off x="584200" y="1296721"/>
            <a:ext cx="8229600" cy="3652837"/>
          </a:xfrm>
        </p:spPr>
        <p:txBody>
          <a:bodyPr/>
          <a:lstStyle/>
          <a:p>
            <a:pPr eaLnBrk="1" hangingPunct="1">
              <a:spcBef>
                <a:spcPct val="50000"/>
              </a:spcBef>
              <a:defRPr/>
            </a:pPr>
            <a:r>
              <a:rPr lang="en-US" sz="2800" dirty="0">
                <a:latin typeface="Calibri" pitchFamily="34" charset="0"/>
                <a:cs typeface="Calibri" pitchFamily="34" charset="0"/>
              </a:rPr>
              <a:t>Board is authorized by the Texas Engineering Practice Act </a:t>
            </a:r>
          </a:p>
          <a:p>
            <a:pPr eaLnBrk="1" hangingPunct="1">
              <a:spcBef>
                <a:spcPct val="50000"/>
              </a:spcBef>
              <a:defRPr/>
            </a:pPr>
            <a:r>
              <a:rPr lang="en-US" sz="2800" dirty="0">
                <a:latin typeface="Calibri" pitchFamily="34" charset="0"/>
                <a:cs typeface="Calibri" pitchFamily="34" charset="0"/>
              </a:rPr>
              <a:t>Board interprets and implements the statute to create Rules</a:t>
            </a:r>
          </a:p>
          <a:p>
            <a:pPr eaLnBrk="1" hangingPunct="1">
              <a:spcBef>
                <a:spcPct val="50000"/>
              </a:spcBef>
              <a:defRPr/>
            </a:pPr>
            <a:r>
              <a:rPr lang="en-US" sz="2800" dirty="0">
                <a:latin typeface="Calibri" pitchFamily="34" charset="0"/>
                <a:cs typeface="Calibri" pitchFamily="34" charset="0"/>
              </a:rPr>
              <a:t>Other statutes and rules also apply to engineering (PSPA, Windstorm, Architectural Barriers/ADA, etc.)</a:t>
            </a:r>
          </a:p>
          <a:p>
            <a:pPr eaLnBrk="1" hangingPunct="1">
              <a:spcBef>
                <a:spcPct val="50000"/>
              </a:spcBef>
              <a:defRPr/>
            </a:pPr>
            <a:r>
              <a:rPr lang="en-US" sz="2800" dirty="0">
                <a:latin typeface="Calibri" pitchFamily="34" charset="0"/>
                <a:cs typeface="Calibri" pitchFamily="34" charset="0"/>
              </a:rPr>
              <a:t>Texas Professional Engineers are expected to know the Act, Board Rules, applicable state laws and local codes.</a:t>
            </a:r>
          </a:p>
          <a:p>
            <a:pPr marL="0" indent="0">
              <a:buFontTx/>
              <a:buNone/>
              <a:defRPr/>
            </a:pPr>
            <a:endParaRPr lang="en-US" dirty="0"/>
          </a:p>
        </p:txBody>
      </p:sp>
      <p:sp>
        <p:nvSpPr>
          <p:cNvPr id="18436" name="Footer Placeholder 1"/>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i="1">
                <a:latin typeface="Garamond" pitchFamily="18" charset="0"/>
              </a:rPr>
              <a:t>Engineering for a better Texas</a:t>
            </a:r>
          </a:p>
        </p:txBody>
      </p:sp>
    </p:spTree>
    <p:extLst>
      <p:ext uri="{BB962C8B-B14F-4D97-AF65-F5344CB8AC3E}">
        <p14:creationId xmlns:p14="http://schemas.microsoft.com/office/powerpoint/2010/main" val="625542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10" y="193082"/>
            <a:ext cx="8229600" cy="1143000"/>
          </a:xfrm>
        </p:spPr>
        <p:txBody>
          <a:bodyPr/>
          <a:lstStyle/>
          <a:p>
            <a:r>
              <a:rPr lang="en-US" dirty="0"/>
              <a:t>Policy Advisory Opinions</a:t>
            </a:r>
          </a:p>
        </p:txBody>
      </p:sp>
      <p:sp>
        <p:nvSpPr>
          <p:cNvPr id="3" name="Content Placeholder 2"/>
          <p:cNvSpPr>
            <a:spLocks noGrp="1"/>
          </p:cNvSpPr>
          <p:nvPr>
            <p:ph idx="1"/>
          </p:nvPr>
        </p:nvSpPr>
        <p:spPr>
          <a:xfrm>
            <a:off x="489610" y="1336082"/>
            <a:ext cx="8229600" cy="3553653"/>
          </a:xfrm>
        </p:spPr>
        <p:txBody>
          <a:bodyPr/>
          <a:lstStyle/>
          <a:p>
            <a:r>
              <a:rPr lang="en-US" sz="2800" dirty="0">
                <a:latin typeface="Calibri" panose="020F0502020204030204" pitchFamily="34" charset="0"/>
              </a:rPr>
              <a:t>Provision Added to TEPA in 2003</a:t>
            </a:r>
          </a:p>
          <a:p>
            <a:r>
              <a:rPr lang="en-US" sz="2800" dirty="0">
                <a:latin typeface="Calibri" panose="020F0502020204030204" pitchFamily="34" charset="0"/>
              </a:rPr>
              <a:t>Allows Board to develop formal written interpretations of law and rules for s</a:t>
            </a:r>
            <a:r>
              <a:rPr lang="en-US" dirty="0">
                <a:latin typeface="Calibri" panose="020F0502020204030204" pitchFamily="34" charset="0"/>
              </a:rPr>
              <a:t>pecific or </a:t>
            </a:r>
            <a:r>
              <a:rPr lang="en-US" sz="2800" dirty="0">
                <a:latin typeface="Calibri" panose="020F0502020204030204" pitchFamily="34" charset="0"/>
              </a:rPr>
              <a:t>hypothetical ‘Gray Areas’</a:t>
            </a:r>
          </a:p>
          <a:p>
            <a:r>
              <a:rPr lang="en-US" sz="2800" dirty="0">
                <a:latin typeface="Calibri" panose="020F0502020204030204" pitchFamily="34" charset="0"/>
              </a:rPr>
              <a:t>Over 30 interpretations for a variety of subjects</a:t>
            </a:r>
          </a:p>
          <a:p>
            <a:pPr lvl="1"/>
            <a:r>
              <a:rPr lang="en-US" sz="2400" dirty="0">
                <a:latin typeface="Calibri" panose="020F0502020204030204" pitchFamily="34" charset="0"/>
                <a:hlinkClick r:id="rId2"/>
              </a:rPr>
              <a:t>http://engineers.texas.gov/policy.htm</a:t>
            </a:r>
            <a:r>
              <a:rPr lang="en-US" sz="2400" dirty="0">
                <a:latin typeface="Calibri" panose="020F0502020204030204" pitchFamily="34" charset="0"/>
              </a:rPr>
              <a:t> </a:t>
            </a:r>
          </a:p>
          <a:p>
            <a:r>
              <a:rPr lang="en-US" sz="2800" dirty="0">
                <a:solidFill>
                  <a:srgbClr val="000000"/>
                </a:solidFill>
                <a:latin typeface="Calibri" panose="020F0502020204030204" pitchFamily="34" charset="0"/>
              </a:rPr>
              <a:t>How to submit PAO Request / Forms at:</a:t>
            </a:r>
          </a:p>
          <a:p>
            <a:pPr lvl="1"/>
            <a:r>
              <a:rPr lang="en-US" sz="2400" dirty="0">
                <a:solidFill>
                  <a:srgbClr val="000000"/>
                </a:solidFill>
                <a:hlinkClick r:id="" action="ppaction://noaction"/>
              </a:rPr>
              <a:t>http://engineers.texas.gov/Policy_Advisory.htm</a:t>
            </a:r>
            <a:endParaRPr lang="en-US" sz="2400" dirty="0">
              <a:solidFill>
                <a:srgbClr val="000000"/>
              </a:solidFill>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3569259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endParaRPr lang="en-US" sz="1400"/>
          </a:p>
        </p:txBody>
      </p:sp>
      <p:sp>
        <p:nvSpPr>
          <p:cNvPr id="45059" name="Rectangle 3"/>
          <p:cNvSpPr>
            <a:spLocks noGrp="1" noChangeArrowheads="1"/>
          </p:cNvSpPr>
          <p:nvPr>
            <p:ph type="body" idx="4294967295"/>
          </p:nvPr>
        </p:nvSpPr>
        <p:spPr>
          <a:xfrm>
            <a:off x="457200" y="964096"/>
            <a:ext cx="8229600" cy="4525963"/>
          </a:xfrm>
        </p:spPr>
        <p:txBody>
          <a:bodyPr/>
          <a:lstStyle/>
          <a:p>
            <a:pPr algn="ctr" eaLnBrk="1" hangingPunct="1">
              <a:buFontTx/>
              <a:buNone/>
              <a:defRPr/>
            </a:pPr>
            <a:r>
              <a:rPr lang="en-US" sz="7200" b="1" dirty="0">
                <a:latin typeface="+mj-lt"/>
              </a:rPr>
              <a:t>Legislative News</a:t>
            </a:r>
          </a:p>
          <a:p>
            <a:pPr algn="ctr" eaLnBrk="1" hangingPunct="1">
              <a:buFontTx/>
              <a:buNone/>
              <a:defRPr/>
            </a:pPr>
            <a:r>
              <a:rPr lang="en-US" sz="7200" b="1" dirty="0">
                <a:latin typeface="+mj-lt"/>
              </a:rPr>
              <a:t>and</a:t>
            </a:r>
          </a:p>
          <a:p>
            <a:pPr algn="ctr" eaLnBrk="1" hangingPunct="1">
              <a:buFontTx/>
              <a:buNone/>
              <a:defRPr/>
            </a:pPr>
            <a:r>
              <a:rPr lang="en-US" sz="7200" b="1" dirty="0">
                <a:latin typeface="+mj-lt"/>
              </a:rPr>
              <a:t>Rulemaking</a:t>
            </a:r>
          </a:p>
        </p:txBody>
      </p:sp>
    </p:spTree>
    <p:extLst>
      <p:ext uri="{BB962C8B-B14F-4D97-AF65-F5344CB8AC3E}">
        <p14:creationId xmlns:p14="http://schemas.microsoft.com/office/powerpoint/2010/main" val="38072636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97818"/>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600501" y="1820562"/>
            <a:ext cx="8134066" cy="42799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numCol="2"/>
          <a:lstStyle/>
          <a:p>
            <a:pPr marL="0" indent="0">
              <a:buNone/>
            </a:pPr>
            <a:endParaRPr lang="en-US" dirty="0">
              <a:latin typeface="Calibri" pitchFamily="34" charset="0"/>
            </a:endParaRPr>
          </a:p>
          <a:p>
            <a:pPr marL="0" indent="0">
              <a:buNone/>
            </a:pPr>
            <a:endParaRPr lang="en-US" dirty="0">
              <a:latin typeface="Calibri" pitchFamily="34" charset="0"/>
            </a:endParaRPr>
          </a:p>
        </p:txBody>
      </p:sp>
      <p:sp>
        <p:nvSpPr>
          <p:cNvPr id="15364" name="Line 4"/>
          <p:cNvSpPr>
            <a:spLocks noChangeShapeType="1"/>
          </p:cNvSpPr>
          <p:nvPr/>
        </p:nvSpPr>
        <p:spPr bwMode="auto">
          <a:xfrm>
            <a:off x="3124200" y="1687188"/>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733203934"/>
              </p:ext>
            </p:extLst>
          </p:nvPr>
        </p:nvGraphicFramePr>
        <p:xfrm>
          <a:off x="502509" y="1894702"/>
          <a:ext cx="8040130" cy="3566160"/>
        </p:xfrm>
        <a:graphic>
          <a:graphicData uri="http://schemas.openxmlformats.org/drawingml/2006/table">
            <a:tbl>
              <a:tblPr firstRow="1" bandRow="1">
                <a:tableStyleId>{E8B1032C-EA38-4F05-BA0D-38AFFFC7BED3}</a:tableStyleId>
              </a:tblPr>
              <a:tblGrid>
                <a:gridCol w="8040130">
                  <a:extLst>
                    <a:ext uri="{9D8B030D-6E8A-4147-A177-3AD203B41FA5}">
                      <a16:colId xmlns:a16="http://schemas.microsoft.com/office/drawing/2014/main" val="20000"/>
                    </a:ext>
                  </a:extLst>
                </a:gridCol>
              </a:tblGrid>
              <a:tr h="345989">
                <a:tc>
                  <a:txBody>
                    <a:bodyPr/>
                    <a:lstStyle/>
                    <a:p>
                      <a:pPr algn="l" eaLnBrk="0" fontAlgn="base" hangingPunct="0"/>
                      <a:r>
                        <a:rPr lang="en-US" sz="2000" b="1" kern="1200" dirty="0">
                          <a:solidFill>
                            <a:schemeClr val="tx1"/>
                          </a:solidFill>
                          <a:effectLst/>
                          <a:latin typeface="+mn-lt"/>
                          <a:ea typeface="+mn-ea"/>
                          <a:cs typeface="+mn-cs"/>
                        </a:rPr>
                        <a:t>Daniel O. Wong, PhD, PE</a:t>
                      </a:r>
                      <a:r>
                        <a:rPr lang="en-US" sz="2000" b="1" kern="1200" baseline="0" dirty="0">
                          <a:solidFill>
                            <a:schemeClr val="tx1"/>
                          </a:solidFill>
                          <a:effectLst/>
                          <a:latin typeface="+mn-lt"/>
                          <a:ea typeface="+mn-ea"/>
                          <a:cs typeface="+mn-cs"/>
                        </a:rPr>
                        <a:t>                                  </a:t>
                      </a:r>
                      <a:r>
                        <a:rPr lang="en-US" sz="2000" b="1" kern="1200" dirty="0">
                          <a:solidFill>
                            <a:schemeClr val="tx1"/>
                          </a:solidFill>
                          <a:effectLst/>
                          <a:latin typeface="+mn-lt"/>
                          <a:ea typeface="+mn-ea"/>
                          <a:cs typeface="+mn-cs"/>
                        </a:rPr>
                        <a:t>Houston</a:t>
                      </a:r>
                      <a:r>
                        <a:rPr lang="en-US" sz="2000" b="1" kern="1200" baseline="0" dirty="0">
                          <a:solidFill>
                            <a:schemeClr val="tx1"/>
                          </a:solidFill>
                          <a:effectLst/>
                          <a:latin typeface="+mn-lt"/>
                          <a:ea typeface="+mn-ea"/>
                          <a:cs typeface="+mn-cs"/>
                        </a:rPr>
                        <a:t> - Chairman</a:t>
                      </a:r>
                      <a:endParaRPr lang="en-US" sz="2000" b="1"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Sina K. Nejad, </a:t>
                      </a:r>
                      <a:r>
                        <a:rPr lang="en-US" sz="2000" kern="1200" dirty="0" err="1">
                          <a:solidFill>
                            <a:schemeClr val="tx1"/>
                          </a:solidFill>
                          <a:effectLst/>
                          <a:latin typeface="+mn-lt"/>
                          <a:ea typeface="+mn-ea"/>
                          <a:cs typeface="+mn-cs"/>
                        </a:rPr>
                        <a:t>D.Eng</a:t>
                      </a:r>
                      <a:r>
                        <a:rPr lang="en-US" sz="2000" kern="1200" dirty="0">
                          <a:solidFill>
                            <a:schemeClr val="tx1"/>
                          </a:solidFill>
                          <a:effectLst/>
                          <a:latin typeface="+mn-lt"/>
                          <a:ea typeface="+mn-ea"/>
                          <a:cs typeface="+mn-cs"/>
                        </a:rPr>
                        <a:t>, PE, </a:t>
                      </a:r>
                      <a:r>
                        <a:rPr lang="en-US" sz="2000" kern="1200" dirty="0" err="1">
                          <a:solidFill>
                            <a:schemeClr val="tx1"/>
                          </a:solidFill>
                          <a:effectLst/>
                          <a:latin typeface="+mn-lt"/>
                          <a:ea typeface="+mn-ea"/>
                          <a:cs typeface="+mn-cs"/>
                        </a:rPr>
                        <a:t>PEng</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Beaumont - Vice Chair</a:t>
                      </a:r>
                    </a:p>
                  </a:txBody>
                  <a:tcPr/>
                </a:tc>
                <a:extLst>
                  <a:ext uri="{0D108BD9-81ED-4DB2-BD59-A6C34878D82A}">
                    <a16:rowId xmlns:a16="http://schemas.microsoft.com/office/drawing/2014/main" val="3670216861"/>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Kyle Womack,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Midland - Secretary</a:t>
                      </a:r>
                    </a:p>
                  </a:txBody>
                  <a:tcPr/>
                </a:tc>
                <a:extLst>
                  <a:ext uri="{0D108BD9-81ED-4DB2-BD59-A6C34878D82A}">
                    <a16:rowId xmlns:a16="http://schemas.microsoft.com/office/drawing/2014/main" val="10001"/>
                  </a:ext>
                </a:extLst>
              </a:tr>
              <a:tr h="370840">
                <a:tc>
                  <a:txBody>
                    <a:bodyPr/>
                    <a:lstStyle/>
                    <a:p>
                      <a:pPr eaLnBrk="0" fontAlgn="base" hangingPunct="0"/>
                      <a:r>
                        <a:rPr lang="en-US" sz="2000" kern="1200" dirty="0">
                          <a:solidFill>
                            <a:schemeClr val="tx1"/>
                          </a:solidFill>
                          <a:effectLst/>
                          <a:latin typeface="+mn-lt"/>
                          <a:ea typeface="+mn-ea"/>
                          <a:cs typeface="+mn-cs"/>
                        </a:rPr>
                        <a:t>Edward Summers, PhD (public member)                  Austin - Treasurer</a:t>
                      </a:r>
                    </a:p>
                  </a:txBody>
                  <a:tcPr/>
                </a:tc>
                <a:extLst>
                  <a:ext uri="{0D108BD9-81ED-4DB2-BD59-A6C34878D82A}">
                    <a16:rowId xmlns:a16="http://schemas.microsoft.com/office/drawing/2014/main" val="10003"/>
                  </a:ext>
                </a:extLst>
              </a:tr>
              <a:tr h="370840">
                <a:tc>
                  <a:txBody>
                    <a:bodyPr/>
                    <a:lstStyle/>
                    <a:p>
                      <a:pPr eaLnBrk="0" fontAlgn="base" hangingPunct="0"/>
                      <a:r>
                        <a:rPr lang="en-US" sz="2000" kern="1200" dirty="0">
                          <a:solidFill>
                            <a:schemeClr val="tx1"/>
                          </a:solidFill>
                          <a:effectLst/>
                          <a:latin typeface="+mn-lt"/>
                          <a:ea typeface="+mn-ea"/>
                          <a:cs typeface="+mn-cs"/>
                        </a:rPr>
                        <a:t>Lamberto “Bobby” </a:t>
                      </a:r>
                      <a:r>
                        <a:rPr lang="en-US" sz="2000" kern="1200" dirty="0" err="1">
                          <a:solidFill>
                            <a:schemeClr val="tx1"/>
                          </a:solidFill>
                          <a:effectLst/>
                          <a:latin typeface="+mn-lt"/>
                          <a:ea typeface="+mn-ea"/>
                          <a:cs typeface="+mn-cs"/>
                        </a:rPr>
                        <a:t>Balli</a:t>
                      </a:r>
                      <a:r>
                        <a:rPr lang="en-US" sz="2000" kern="1200" dirty="0">
                          <a:solidFill>
                            <a:schemeClr val="tx1"/>
                          </a:solidFill>
                          <a:effectLst/>
                          <a:latin typeface="+mn-lt"/>
                          <a:ea typeface="+mn-ea"/>
                          <a:cs typeface="+mn-cs"/>
                        </a:rPr>
                        <a:t>,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San Antonio </a:t>
                      </a:r>
                    </a:p>
                  </a:txBody>
                  <a:tcPr/>
                </a:tc>
                <a:extLst>
                  <a:ext uri="{0D108BD9-81ED-4DB2-BD59-A6C34878D82A}">
                    <a16:rowId xmlns:a16="http://schemas.microsoft.com/office/drawing/2014/main" val="10004"/>
                  </a:ext>
                </a:extLst>
              </a:tr>
              <a:tr h="370840">
                <a:tc>
                  <a:txBody>
                    <a:bodyPr/>
                    <a:lstStyle/>
                    <a:p>
                      <a:pPr eaLnBrk="0" fontAlgn="base" hangingPunct="0"/>
                      <a:r>
                        <a:rPr lang="en-US" sz="2000" kern="1200" dirty="0">
                          <a:solidFill>
                            <a:schemeClr val="tx1"/>
                          </a:solidFill>
                          <a:effectLst/>
                          <a:latin typeface="+mn-lt"/>
                          <a:ea typeface="+mn-ea"/>
                          <a:cs typeface="+mn-cs"/>
                        </a:rPr>
                        <a:t>Catherine Norwood,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Midland</a:t>
                      </a:r>
                    </a:p>
                  </a:txBody>
                  <a:tcPr/>
                </a:tc>
                <a:extLst>
                  <a:ext uri="{0D108BD9-81ED-4DB2-BD59-A6C34878D82A}">
                    <a16:rowId xmlns:a16="http://schemas.microsoft.com/office/drawing/2014/main" val="10005"/>
                  </a:ext>
                </a:extLst>
              </a:tr>
              <a:tr h="370840">
                <a:tc>
                  <a:txBody>
                    <a:bodyPr/>
                    <a:lstStyle/>
                    <a:p>
                      <a:pPr eaLnBrk="0" fontAlgn="base" hangingPunct="0"/>
                      <a:r>
                        <a:rPr lang="en-US" sz="2000" kern="1200" dirty="0">
                          <a:solidFill>
                            <a:schemeClr val="tx1"/>
                          </a:solidFill>
                          <a:effectLst/>
                          <a:latin typeface="+mn-lt"/>
                          <a:ea typeface="+mn-ea"/>
                          <a:cs typeface="+mn-cs"/>
                        </a:rPr>
                        <a:t>Elvira Reyna (public member)</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Denton County</a:t>
                      </a:r>
                    </a:p>
                  </a:txBody>
                  <a:tcPr/>
                </a:tc>
                <a:extLst>
                  <a:ext uri="{0D108BD9-81ED-4DB2-BD59-A6C34878D82A}">
                    <a16:rowId xmlns:a16="http://schemas.microsoft.com/office/drawing/2014/main" val="10006"/>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000" kern="1200" dirty="0" err="1">
                          <a:solidFill>
                            <a:schemeClr val="tx1"/>
                          </a:solidFill>
                          <a:effectLst/>
                          <a:latin typeface="+mn-lt"/>
                          <a:ea typeface="+mn-ea"/>
                          <a:cs typeface="+mn-cs"/>
                        </a:rPr>
                        <a:t>Sockalingam</a:t>
                      </a:r>
                      <a:r>
                        <a:rPr lang="en-US" sz="2000" kern="1200" dirty="0">
                          <a:solidFill>
                            <a:schemeClr val="tx1"/>
                          </a:solidFill>
                          <a:effectLst/>
                          <a:latin typeface="+mn-lt"/>
                          <a:ea typeface="+mn-ea"/>
                          <a:cs typeface="+mn-cs"/>
                        </a:rPr>
                        <a:t> “Sam” Kannappan,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Baytown</a:t>
                      </a:r>
                    </a:p>
                  </a:txBody>
                  <a:tcPr/>
                </a:tc>
                <a:extLst>
                  <a:ext uri="{0D108BD9-81ED-4DB2-BD59-A6C34878D82A}">
                    <a16:rowId xmlns:a16="http://schemas.microsoft.com/office/drawing/2014/main" val="10007"/>
                  </a:ext>
                </a:extLst>
              </a:tr>
              <a:tr h="370840">
                <a:tc>
                  <a:txBody>
                    <a:bodyPr/>
                    <a:lstStyle/>
                    <a:p>
                      <a:pPr eaLnBrk="0" fontAlgn="base" hangingPunct="0"/>
                      <a:r>
                        <a:rPr lang="en-US" sz="2000" kern="1200" dirty="0">
                          <a:solidFill>
                            <a:schemeClr val="tx1"/>
                          </a:solidFill>
                          <a:effectLst/>
                          <a:latin typeface="+mn-lt"/>
                          <a:ea typeface="+mn-ea"/>
                          <a:cs typeface="+mn-cs"/>
                        </a:rPr>
                        <a:t>Albert Cheng (public member)</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Houston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6373396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89610" y="222624"/>
            <a:ext cx="8229600" cy="1143000"/>
          </a:xfrm>
        </p:spPr>
        <p:txBody>
          <a:bodyPr/>
          <a:lstStyle/>
          <a:p>
            <a:r>
              <a:rPr lang="en-US" dirty="0"/>
              <a:t>Legislation 85</a:t>
            </a:r>
            <a:r>
              <a:rPr lang="en-US" baseline="30000" dirty="0"/>
              <a:t>th</a:t>
            </a:r>
            <a:r>
              <a:rPr lang="en-US" dirty="0"/>
              <a:t> Session (2017)</a:t>
            </a:r>
          </a:p>
        </p:txBody>
      </p:sp>
      <p:sp>
        <p:nvSpPr>
          <p:cNvPr id="53251" name="Content Placeholder 2"/>
          <p:cNvSpPr>
            <a:spLocks noGrp="1"/>
          </p:cNvSpPr>
          <p:nvPr>
            <p:ph idx="1"/>
          </p:nvPr>
        </p:nvSpPr>
        <p:spPr>
          <a:xfrm>
            <a:off x="584200" y="1541793"/>
            <a:ext cx="8229600" cy="3652837"/>
          </a:xfrm>
        </p:spPr>
        <p:txBody>
          <a:bodyPr/>
          <a:lstStyle/>
          <a:p>
            <a:pPr>
              <a:defRPr/>
            </a:pPr>
            <a:r>
              <a:rPr lang="en-US" sz="2800" dirty="0">
                <a:latin typeface="Calibri" panose="020F0502020204030204" pitchFamily="34" charset="0"/>
              </a:rPr>
              <a:t>Bill filing began November 14, 2016</a:t>
            </a:r>
          </a:p>
          <a:p>
            <a:pPr>
              <a:defRPr/>
            </a:pPr>
            <a:r>
              <a:rPr lang="en-US" sz="2800" dirty="0">
                <a:latin typeface="Calibri" panose="020F0502020204030204" pitchFamily="34" charset="0"/>
              </a:rPr>
              <a:t>Session started January 10, 2017</a:t>
            </a:r>
          </a:p>
          <a:p>
            <a:pPr>
              <a:defRPr/>
            </a:pPr>
            <a:r>
              <a:rPr lang="en-US" sz="2800" dirty="0">
                <a:latin typeface="Calibri" panose="020F0502020204030204" pitchFamily="34" charset="0"/>
              </a:rPr>
              <a:t>Last filing date March 10, 2017</a:t>
            </a:r>
          </a:p>
          <a:p>
            <a:pPr>
              <a:defRPr/>
            </a:pPr>
            <a:r>
              <a:rPr lang="en-US" sz="2800" dirty="0">
                <a:latin typeface="Calibri" panose="020F0502020204030204" pitchFamily="34" charset="0"/>
              </a:rPr>
              <a:t>Regular session adjournment May 29, 2017</a:t>
            </a:r>
          </a:p>
          <a:p>
            <a:pPr>
              <a:defRPr/>
            </a:pPr>
            <a:r>
              <a:rPr lang="en-US" sz="2800" dirty="0">
                <a:latin typeface="Calibri" panose="020F0502020204030204" pitchFamily="34" charset="0"/>
              </a:rPr>
              <a:t>TBPE tracks filing and activity</a:t>
            </a:r>
          </a:p>
          <a:p>
            <a:pPr>
              <a:defRPr/>
            </a:pPr>
            <a:endParaRPr lang="en-US" sz="2800" dirty="0">
              <a:latin typeface="Calibri" panose="020F0502020204030204" pitchFamily="34" charset="0"/>
            </a:endParaRPr>
          </a:p>
          <a:p>
            <a:pPr>
              <a:defRPr/>
            </a:pPr>
            <a:r>
              <a:rPr lang="en-US" sz="2800" b="1" i="1" dirty="0">
                <a:latin typeface="Calibri" panose="020F0502020204030204" pitchFamily="34" charset="0"/>
              </a:rPr>
              <a:t>No bills passed related directly to TEPA.</a:t>
            </a:r>
          </a:p>
          <a:p>
            <a:pPr>
              <a:defRPr/>
            </a:pPr>
            <a:endParaRPr lang="en-US" sz="2800" dirty="0">
              <a:latin typeface="Calibri" panose="020F0502020204030204" pitchFamily="34" charset="0"/>
            </a:endParaRPr>
          </a:p>
          <a:p>
            <a:pPr>
              <a:defRPr/>
            </a:pPr>
            <a:r>
              <a:rPr lang="en-US" sz="2800" dirty="0">
                <a:latin typeface="Calibri" panose="020F0502020204030204" pitchFamily="34" charset="0"/>
              </a:rPr>
              <a:t>Special Session July 2017</a:t>
            </a:r>
            <a:endParaRPr lang="en-US" sz="2400" dirty="0">
              <a:latin typeface="Calibri" panose="020F0502020204030204" pitchFamily="34" charset="0"/>
            </a:endParaRPr>
          </a:p>
        </p:txBody>
      </p:sp>
    </p:spTree>
    <p:extLst>
      <p:ext uri="{BB962C8B-B14F-4D97-AF65-F5344CB8AC3E}">
        <p14:creationId xmlns:p14="http://schemas.microsoft.com/office/powerpoint/2010/main" val="919115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236971"/>
            <a:ext cx="8229600" cy="1143000"/>
          </a:xfrm>
        </p:spPr>
        <p:txBody>
          <a:bodyPr/>
          <a:lstStyle/>
          <a:p>
            <a:r>
              <a:rPr lang="en-US" sz="4000" dirty="0"/>
              <a:t>Recent Rules – Hurricane Harvey</a:t>
            </a:r>
          </a:p>
        </p:txBody>
      </p:sp>
      <p:sp>
        <p:nvSpPr>
          <p:cNvPr id="53251" name="Content Placeholder 2"/>
          <p:cNvSpPr>
            <a:spLocks noGrp="1"/>
          </p:cNvSpPr>
          <p:nvPr>
            <p:ph idx="1"/>
          </p:nvPr>
        </p:nvSpPr>
        <p:spPr>
          <a:xfrm>
            <a:off x="489610" y="1206299"/>
            <a:ext cx="8229600" cy="3553653"/>
          </a:xfrm>
        </p:spPr>
        <p:txBody>
          <a:bodyPr/>
          <a:lstStyle/>
          <a:p>
            <a:pPr marL="0" indent="0">
              <a:buNone/>
              <a:defRPr/>
            </a:pPr>
            <a:r>
              <a:rPr lang="en-US" dirty="0">
                <a:latin typeface="Calibri" pitchFamily="34" charset="0"/>
              </a:rPr>
              <a:t>September 2017</a:t>
            </a:r>
            <a:endParaRPr lang="en-US" b="1" dirty="0">
              <a:latin typeface="Calibri" pitchFamily="34" charset="0"/>
            </a:endParaRPr>
          </a:p>
          <a:p>
            <a:pPr lvl="1">
              <a:defRPr/>
            </a:pPr>
            <a:r>
              <a:rPr lang="en-US" dirty="0">
                <a:latin typeface="Calibri" pitchFamily="34" charset="0"/>
              </a:rPr>
              <a:t>Emergency Temporary Licenses for licensed PEs from other states to help with recovery.</a:t>
            </a:r>
          </a:p>
          <a:p>
            <a:pPr lvl="1">
              <a:defRPr/>
            </a:pPr>
            <a:r>
              <a:rPr lang="en-US" dirty="0">
                <a:latin typeface="Calibri" pitchFamily="34" charset="0"/>
              </a:rPr>
              <a:t>Specific geographical area designated by Governor Abbott (specific counties)</a:t>
            </a:r>
          </a:p>
          <a:p>
            <a:pPr lvl="1">
              <a:defRPr/>
            </a:pPr>
            <a:r>
              <a:rPr lang="en-US" dirty="0">
                <a:latin typeface="Calibri" pitchFamily="34" charset="0"/>
              </a:rPr>
              <a:t>Limited timeframe (90 days)</a:t>
            </a:r>
          </a:p>
          <a:p>
            <a:pPr lvl="1">
              <a:defRPr/>
            </a:pPr>
            <a:r>
              <a:rPr lang="en-US" dirty="0">
                <a:latin typeface="Calibri" pitchFamily="34" charset="0"/>
              </a:rPr>
              <a:t>Emergency Board Meeting held September 5, 2017</a:t>
            </a:r>
          </a:p>
          <a:p>
            <a:pPr lvl="1">
              <a:defRPr/>
            </a:pPr>
            <a:r>
              <a:rPr lang="en-US" dirty="0">
                <a:latin typeface="Calibri" pitchFamily="34" charset="0"/>
              </a:rPr>
              <a:t>Similar rule was enacted after Ike and Katrina</a:t>
            </a:r>
          </a:p>
        </p:txBody>
      </p:sp>
    </p:spTree>
    <p:extLst>
      <p:ext uri="{BB962C8B-B14F-4D97-AF65-F5344CB8AC3E}">
        <p14:creationId xmlns:p14="http://schemas.microsoft.com/office/powerpoint/2010/main" val="3217127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236971"/>
            <a:ext cx="8229600" cy="1143000"/>
          </a:xfrm>
        </p:spPr>
        <p:txBody>
          <a:bodyPr/>
          <a:lstStyle/>
          <a:p>
            <a:r>
              <a:rPr lang="en-US" dirty="0"/>
              <a:t>Rules - Decoupling</a:t>
            </a:r>
          </a:p>
        </p:txBody>
      </p:sp>
      <p:sp>
        <p:nvSpPr>
          <p:cNvPr id="53251" name="Content Placeholder 2"/>
          <p:cNvSpPr>
            <a:spLocks noGrp="1"/>
          </p:cNvSpPr>
          <p:nvPr>
            <p:ph idx="1"/>
          </p:nvPr>
        </p:nvSpPr>
        <p:spPr>
          <a:xfrm>
            <a:off x="489610" y="1407634"/>
            <a:ext cx="8229600" cy="3553653"/>
          </a:xfrm>
        </p:spPr>
        <p:txBody>
          <a:bodyPr/>
          <a:lstStyle/>
          <a:p>
            <a:pPr marL="0" indent="0">
              <a:buNone/>
              <a:defRPr/>
            </a:pPr>
            <a:r>
              <a:rPr lang="en-US" b="1" dirty="0">
                <a:latin typeface="Calibri" pitchFamily="34" charset="0"/>
              </a:rPr>
              <a:t>May 2016</a:t>
            </a:r>
          </a:p>
          <a:p>
            <a:pPr lvl="1">
              <a:defRPr/>
            </a:pPr>
            <a:r>
              <a:rPr lang="en-US" sz="2400" dirty="0">
                <a:latin typeface="Calibri" pitchFamily="34" charset="0"/>
              </a:rPr>
              <a:t>Allows PE exam to be taken while experience is being obtained.  Must be a Texas EIT.</a:t>
            </a:r>
          </a:p>
          <a:p>
            <a:pPr lvl="1">
              <a:defRPr/>
            </a:pPr>
            <a:r>
              <a:rPr lang="en-US" sz="2400" dirty="0">
                <a:latin typeface="Calibri" pitchFamily="34" charset="0"/>
              </a:rPr>
              <a:t>Increased flexibility for applicants</a:t>
            </a:r>
          </a:p>
          <a:p>
            <a:pPr lvl="1">
              <a:defRPr/>
            </a:pPr>
            <a:r>
              <a:rPr lang="en-US" sz="2400" dirty="0">
                <a:latin typeface="Calibri" pitchFamily="34" charset="0"/>
              </a:rPr>
              <a:t>Does not reduce licensing requirements.</a:t>
            </a:r>
          </a:p>
          <a:p>
            <a:pPr lvl="1">
              <a:defRPr/>
            </a:pPr>
            <a:r>
              <a:rPr lang="en-US" sz="2400" dirty="0">
                <a:latin typeface="Calibri" pitchFamily="34" charset="0"/>
              </a:rPr>
              <a:t>October 2016 PE Exam is the first affected</a:t>
            </a:r>
          </a:p>
          <a:p>
            <a:pPr lvl="1">
              <a:defRPr/>
            </a:pPr>
            <a:r>
              <a:rPr lang="en-US" sz="2400" dirty="0">
                <a:latin typeface="Calibri" pitchFamily="34" charset="0"/>
              </a:rPr>
              <a:t>April 2017 registrations were approximately twice the number from April 2016</a:t>
            </a:r>
          </a:p>
          <a:p>
            <a:pPr lvl="1">
              <a:defRPr/>
            </a:pPr>
            <a:endParaRPr lang="en-US" sz="2400" dirty="0">
              <a:latin typeface="Calibri" pitchFamily="34" charset="0"/>
            </a:endParaRPr>
          </a:p>
        </p:txBody>
      </p:sp>
    </p:spTree>
    <p:extLst>
      <p:ext uri="{BB962C8B-B14F-4D97-AF65-F5344CB8AC3E}">
        <p14:creationId xmlns:p14="http://schemas.microsoft.com/office/powerpoint/2010/main" val="1090858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72131"/>
            <a:ext cx="8229600" cy="1143000"/>
          </a:xfrm>
        </p:spPr>
        <p:txBody>
          <a:bodyPr/>
          <a:lstStyle/>
          <a:p>
            <a:r>
              <a:rPr lang="en-US" dirty="0"/>
              <a:t>Decoupling</a:t>
            </a:r>
          </a:p>
        </p:txBody>
      </p:sp>
      <p:pic>
        <p:nvPicPr>
          <p:cNvPr id="2" name="Content Placeholder 1"/>
          <p:cNvPicPr>
            <a:picLocks noGrp="1" noChangeAspect="1"/>
          </p:cNvPicPr>
          <p:nvPr>
            <p:ph idx="1"/>
          </p:nvPr>
        </p:nvPicPr>
        <p:blipFill>
          <a:blip r:embed="rId3"/>
          <a:stretch>
            <a:fillRect/>
          </a:stretch>
        </p:blipFill>
        <p:spPr>
          <a:xfrm>
            <a:off x="967846" y="1307647"/>
            <a:ext cx="7535854" cy="4144720"/>
          </a:xfrm>
        </p:spPr>
      </p:pic>
    </p:spTree>
    <p:extLst>
      <p:ext uri="{BB962C8B-B14F-4D97-AF65-F5344CB8AC3E}">
        <p14:creationId xmlns:p14="http://schemas.microsoft.com/office/powerpoint/2010/main" val="4274019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endParaRPr lang="en-US" sz="1400">
              <a:solidFill>
                <a:srgbClr val="000000"/>
              </a:solidFill>
            </a:endParaRPr>
          </a:p>
        </p:txBody>
      </p:sp>
      <p:sp>
        <p:nvSpPr>
          <p:cNvPr id="59395" name="Rectangle 2"/>
          <p:cNvSpPr>
            <a:spLocks noGrp="1" noChangeArrowheads="1"/>
          </p:cNvSpPr>
          <p:nvPr>
            <p:ph type="title" idx="4294967295"/>
          </p:nvPr>
        </p:nvSpPr>
        <p:spPr>
          <a:xfrm>
            <a:off x="304800" y="151987"/>
            <a:ext cx="8229600" cy="1143000"/>
          </a:xfrm>
        </p:spPr>
        <p:txBody>
          <a:bodyPr/>
          <a:lstStyle/>
          <a:p>
            <a:pPr eaLnBrk="1" hangingPunct="1"/>
            <a:r>
              <a:rPr lang="en-US" b="1" dirty="0"/>
              <a:t>NCEES</a:t>
            </a:r>
          </a:p>
        </p:txBody>
      </p:sp>
      <p:sp>
        <p:nvSpPr>
          <p:cNvPr id="59396" name="Rectangle 3"/>
          <p:cNvSpPr>
            <a:spLocks noGrp="1" noChangeArrowheads="1"/>
          </p:cNvSpPr>
          <p:nvPr>
            <p:ph type="body" idx="4294967295"/>
          </p:nvPr>
        </p:nvSpPr>
        <p:spPr>
          <a:xfrm>
            <a:off x="533400" y="1444159"/>
            <a:ext cx="8408988" cy="4800600"/>
          </a:xfrm>
        </p:spPr>
        <p:txBody>
          <a:bodyPr/>
          <a:lstStyle/>
          <a:p>
            <a:pPr marL="342900" lvl="1" indent="-342900">
              <a:buFontTx/>
              <a:buChar char="•"/>
            </a:pPr>
            <a:r>
              <a:rPr lang="en-US" dirty="0">
                <a:latin typeface="Calibri" pitchFamily="34" charset="0"/>
              </a:rPr>
              <a:t>CPC activity tracking system</a:t>
            </a:r>
          </a:p>
          <a:p>
            <a:pPr marL="342900" lvl="1" indent="-342900">
              <a:buFontTx/>
              <a:buChar char="•"/>
            </a:pPr>
            <a:r>
              <a:rPr lang="en-US" dirty="0">
                <a:latin typeface="Calibri" pitchFamily="34" charset="0"/>
              </a:rPr>
              <a:t>CBT – Computer Based Testing </a:t>
            </a:r>
          </a:p>
          <a:p>
            <a:pPr marL="742950" lvl="2" indent="-342900"/>
            <a:r>
              <a:rPr lang="en-US" dirty="0">
                <a:latin typeface="Calibri" pitchFamily="34" charset="0"/>
              </a:rPr>
              <a:t>Fundamentals of Engineering exam 2014</a:t>
            </a:r>
          </a:p>
          <a:p>
            <a:pPr marL="742950" lvl="2" indent="-342900"/>
            <a:r>
              <a:rPr lang="en-US" dirty="0">
                <a:latin typeface="Calibri" pitchFamily="34" charset="0"/>
              </a:rPr>
              <a:t>6 Hour Exam / year-round starting in 2016</a:t>
            </a:r>
          </a:p>
          <a:p>
            <a:pPr marL="742950" lvl="2" indent="-342900"/>
            <a:r>
              <a:rPr lang="en-US" dirty="0">
                <a:latin typeface="Calibri" pitchFamily="34" charset="0"/>
              </a:rPr>
              <a:t>PE exams to be converted over the next five years starting in 2018</a:t>
            </a:r>
          </a:p>
          <a:p>
            <a:pPr marL="1200150" lvl="3" indent="-342900"/>
            <a:r>
              <a:rPr lang="en-US" b="1" dirty="0">
                <a:latin typeface="Calibri" pitchFamily="34" charset="0"/>
              </a:rPr>
              <a:t>Chemical</a:t>
            </a:r>
            <a:r>
              <a:rPr lang="en-US" dirty="0">
                <a:latin typeface="Calibri" pitchFamily="34" charset="0"/>
              </a:rPr>
              <a:t> January 2018 (continuous)</a:t>
            </a:r>
          </a:p>
          <a:p>
            <a:pPr marL="1200150" lvl="3" indent="-342900"/>
            <a:r>
              <a:rPr lang="en-US" b="1" dirty="0">
                <a:latin typeface="Calibri" pitchFamily="34" charset="0"/>
              </a:rPr>
              <a:t>Nuclear</a:t>
            </a:r>
            <a:r>
              <a:rPr lang="en-US" dirty="0">
                <a:latin typeface="Calibri" pitchFamily="34" charset="0"/>
              </a:rPr>
              <a:t> October 2018 (single day)</a:t>
            </a:r>
          </a:p>
          <a:p>
            <a:pPr marL="1200150" lvl="3" indent="-342900"/>
            <a:r>
              <a:rPr lang="en-US" b="1" dirty="0">
                <a:latin typeface="Calibri" pitchFamily="34" charset="0"/>
              </a:rPr>
              <a:t>Environmental</a:t>
            </a:r>
            <a:r>
              <a:rPr lang="en-US" dirty="0">
                <a:latin typeface="Calibri" pitchFamily="34" charset="0"/>
              </a:rPr>
              <a:t> 2019</a:t>
            </a:r>
          </a:p>
          <a:p>
            <a:pPr marL="1200150" lvl="3" indent="-342900"/>
            <a:r>
              <a:rPr lang="en-US" b="1" dirty="0">
                <a:latin typeface="Calibri" pitchFamily="34" charset="0"/>
              </a:rPr>
              <a:t>Petroleum</a:t>
            </a:r>
            <a:r>
              <a:rPr lang="en-US" dirty="0">
                <a:latin typeface="Calibri" pitchFamily="34" charset="0"/>
              </a:rPr>
              <a:t> 2019</a:t>
            </a:r>
          </a:p>
          <a:p>
            <a:pPr marL="1200150" lvl="3" indent="-342900"/>
            <a:r>
              <a:rPr lang="en-US" dirty="0">
                <a:latin typeface="Calibri" pitchFamily="34" charset="0"/>
              </a:rPr>
              <a:t>Mechanical, Fire Protection, Industrial – 2020</a:t>
            </a:r>
          </a:p>
          <a:p>
            <a:pPr marL="1200150" lvl="3" indent="-342900"/>
            <a:endParaRPr lang="en-US" dirty="0">
              <a:latin typeface="Calibri" pitchFamily="34" charset="0"/>
            </a:endParaRPr>
          </a:p>
          <a:p>
            <a:pPr lvl="2" eaLnBrk="1" hangingPunct="1">
              <a:spcBef>
                <a:spcPct val="50000"/>
              </a:spcBef>
              <a:buFontTx/>
              <a:buNone/>
            </a:pPr>
            <a:endParaRPr lang="en-US" sz="2000" dirty="0"/>
          </a:p>
        </p:txBody>
      </p:sp>
    </p:spTree>
    <p:extLst>
      <p:ext uri="{BB962C8B-B14F-4D97-AF65-F5344CB8AC3E}">
        <p14:creationId xmlns:p14="http://schemas.microsoft.com/office/powerpoint/2010/main" val="119203114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9610" y="362806"/>
            <a:ext cx="8229600" cy="1143000"/>
          </a:xfrm>
        </p:spPr>
        <p:txBody>
          <a:bodyPr/>
          <a:lstStyle/>
          <a:p>
            <a:r>
              <a:rPr lang="en-US" dirty="0"/>
              <a:t>Engagement - Webinars</a:t>
            </a:r>
          </a:p>
        </p:txBody>
      </p:sp>
      <p:sp>
        <p:nvSpPr>
          <p:cNvPr id="11267" name="Content Placeholder 1"/>
          <p:cNvSpPr>
            <a:spLocks noGrp="1"/>
          </p:cNvSpPr>
          <p:nvPr>
            <p:ph idx="1"/>
          </p:nvPr>
        </p:nvSpPr>
        <p:spPr>
          <a:xfrm>
            <a:off x="457200" y="1798384"/>
            <a:ext cx="8229600" cy="3652837"/>
          </a:xfrm>
        </p:spPr>
        <p:txBody>
          <a:bodyPr/>
          <a:lstStyle/>
          <a:p>
            <a:pPr>
              <a:defRPr/>
            </a:pPr>
            <a:r>
              <a:rPr lang="en-US" dirty="0">
                <a:latin typeface="Calibri" pitchFamily="34" charset="0"/>
              </a:rPr>
              <a:t>PE Ethics</a:t>
            </a:r>
          </a:p>
          <a:p>
            <a:pPr lvl="1">
              <a:defRPr/>
            </a:pPr>
            <a:r>
              <a:rPr lang="en-US" dirty="0">
                <a:latin typeface="Calibri" pitchFamily="34" charset="0"/>
              </a:rPr>
              <a:t>March, June, September, December</a:t>
            </a:r>
          </a:p>
          <a:p>
            <a:pPr lvl="1">
              <a:defRPr/>
            </a:pPr>
            <a:r>
              <a:rPr lang="en-US" dirty="0">
                <a:latin typeface="Calibri" pitchFamily="34" charset="0"/>
              </a:rPr>
              <a:t>Sign up online</a:t>
            </a:r>
          </a:p>
          <a:p>
            <a:pPr>
              <a:defRPr/>
            </a:pPr>
            <a:r>
              <a:rPr lang="en-US" dirty="0">
                <a:latin typeface="Calibri" pitchFamily="34" charset="0"/>
              </a:rPr>
              <a:t>FE Exam / Why become a PE?  (Students)</a:t>
            </a:r>
          </a:p>
          <a:p>
            <a:pPr>
              <a:defRPr/>
            </a:pPr>
            <a:r>
              <a:rPr lang="en-US" dirty="0">
                <a:latin typeface="Calibri" pitchFamily="34" charset="0"/>
              </a:rPr>
              <a:t>How to Apply (EITs)</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3667070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9610" y="362806"/>
            <a:ext cx="8229600" cy="1143000"/>
          </a:xfrm>
        </p:spPr>
        <p:txBody>
          <a:bodyPr/>
          <a:lstStyle/>
          <a:p>
            <a:r>
              <a:rPr lang="en-US" dirty="0"/>
              <a:t>Engagement</a:t>
            </a:r>
          </a:p>
        </p:txBody>
      </p:sp>
      <p:sp>
        <p:nvSpPr>
          <p:cNvPr id="11267" name="Content Placeholder 1"/>
          <p:cNvSpPr>
            <a:spLocks noGrp="1"/>
          </p:cNvSpPr>
          <p:nvPr>
            <p:ph idx="1"/>
          </p:nvPr>
        </p:nvSpPr>
        <p:spPr>
          <a:xfrm>
            <a:off x="457200" y="1798384"/>
            <a:ext cx="8229600" cy="3652837"/>
          </a:xfrm>
        </p:spPr>
        <p:txBody>
          <a:bodyPr/>
          <a:lstStyle/>
          <a:p>
            <a:pPr marL="0" indent="0">
              <a:buNone/>
              <a:defRPr/>
            </a:pPr>
            <a:endParaRPr lang="en-US" dirty="0">
              <a:latin typeface="Calibri" pitchFamily="34" charset="0"/>
            </a:endParaRPr>
          </a:p>
          <a:p>
            <a:pPr marL="0" indent="0">
              <a:buNone/>
              <a:defRPr/>
            </a:pPr>
            <a:endParaRPr lang="en-US" dirty="0">
              <a:latin typeface="Calibri" pitchFamily="34" charset="0"/>
            </a:endParaRPr>
          </a:p>
        </p:txBody>
      </p:sp>
      <p:pic>
        <p:nvPicPr>
          <p:cNvPr id="2" name="Picture 1"/>
          <p:cNvPicPr>
            <a:picLocks noChangeAspect="1"/>
          </p:cNvPicPr>
          <p:nvPr/>
        </p:nvPicPr>
        <p:blipFill>
          <a:blip r:embed="rId3"/>
          <a:stretch>
            <a:fillRect/>
          </a:stretch>
        </p:blipFill>
        <p:spPr>
          <a:xfrm>
            <a:off x="858726" y="1874921"/>
            <a:ext cx="4247943" cy="2392916"/>
          </a:xfrm>
          <a:prstGeom prst="rect">
            <a:avLst/>
          </a:prstGeom>
        </p:spPr>
      </p:pic>
      <p:pic>
        <p:nvPicPr>
          <p:cNvPr id="3" name="Picture 2"/>
          <p:cNvPicPr>
            <a:picLocks noChangeAspect="1"/>
          </p:cNvPicPr>
          <p:nvPr/>
        </p:nvPicPr>
        <p:blipFill>
          <a:blip r:embed="rId4"/>
          <a:stretch>
            <a:fillRect/>
          </a:stretch>
        </p:blipFill>
        <p:spPr>
          <a:xfrm>
            <a:off x="5508195" y="1602297"/>
            <a:ext cx="3270110" cy="4846303"/>
          </a:xfrm>
          <a:prstGeom prst="rect">
            <a:avLst/>
          </a:prstGeom>
        </p:spPr>
      </p:pic>
    </p:spTree>
    <p:extLst>
      <p:ext uri="{BB962C8B-B14F-4D97-AF65-F5344CB8AC3E}">
        <p14:creationId xmlns:p14="http://schemas.microsoft.com/office/powerpoint/2010/main" val="22310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endParaRPr lang="en-US" sz="1400">
              <a:solidFill>
                <a:srgbClr val="000000"/>
              </a:solidFill>
            </a:endParaRPr>
          </a:p>
        </p:txBody>
      </p:sp>
      <p:sp>
        <p:nvSpPr>
          <p:cNvPr id="46083" name="Rectangle 5"/>
          <p:cNvSpPr>
            <a:spLocks noChangeArrowheads="1"/>
          </p:cNvSpPr>
          <p:nvPr/>
        </p:nvSpPr>
        <p:spPr bwMode="auto">
          <a:xfrm>
            <a:off x="457200" y="377031"/>
            <a:ext cx="8229600" cy="1020763"/>
          </a:xfrm>
          <a:prstGeom prst="rect">
            <a:avLst/>
          </a:prstGeom>
          <a:noFill/>
          <a:ln>
            <a:noFill/>
          </a:ln>
          <a:extLst/>
        </p:spPr>
        <p:txBody>
          <a:bodyPr anchor="ctr"/>
          <a:lstStyle/>
          <a:p>
            <a:pPr algn="ctr" defTabSz="914400">
              <a:defRPr/>
            </a:pPr>
            <a:r>
              <a:rPr lang="en-US" sz="3600" b="1" dirty="0">
                <a:solidFill>
                  <a:srgbClr val="000000"/>
                </a:solidFill>
                <a:latin typeface="Arial"/>
              </a:rPr>
              <a:t>Outreach</a:t>
            </a:r>
          </a:p>
        </p:txBody>
      </p:sp>
      <p:sp>
        <p:nvSpPr>
          <p:cNvPr id="64516" name="Rectangle 6"/>
          <p:cNvSpPr>
            <a:spLocks noChangeArrowheads="1"/>
          </p:cNvSpPr>
          <p:nvPr/>
        </p:nvSpPr>
        <p:spPr bwMode="auto">
          <a:xfrm>
            <a:off x="1371600" y="4309451"/>
            <a:ext cx="4038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spcBef>
                <a:spcPct val="20000"/>
              </a:spcBef>
              <a:buFontTx/>
              <a:buChar char="•"/>
            </a:pPr>
            <a:endParaRPr lang="en-US" sz="2400" dirty="0">
              <a:solidFill>
                <a:srgbClr val="000000"/>
              </a:solidFill>
              <a:latin typeface="Georgia" pitchFamily="18" charset="0"/>
            </a:endParaRPr>
          </a:p>
          <a:p>
            <a:pPr marL="342900" indent="-342900" defTabSz="914400">
              <a:spcBef>
                <a:spcPct val="20000"/>
              </a:spcBef>
              <a:buFontTx/>
              <a:buChar char="•"/>
            </a:pPr>
            <a:r>
              <a:rPr lang="en-US" sz="2400" dirty="0">
                <a:solidFill>
                  <a:srgbClr val="000000"/>
                </a:solidFill>
                <a:latin typeface="Calibri" pitchFamily="34" charset="0"/>
              </a:rPr>
              <a:t>Quarterly Webinars</a:t>
            </a:r>
          </a:p>
          <a:p>
            <a:pPr marL="342900" indent="-342900" defTabSz="914400">
              <a:spcBef>
                <a:spcPct val="20000"/>
              </a:spcBef>
              <a:buFontTx/>
              <a:buChar char="•"/>
            </a:pPr>
            <a:r>
              <a:rPr lang="en-US" sz="2400" dirty="0">
                <a:solidFill>
                  <a:srgbClr val="000000"/>
                </a:solidFill>
                <a:latin typeface="Calibri" pitchFamily="34" charset="0"/>
              </a:rPr>
              <a:t>Includes K-12 / E-Week</a:t>
            </a:r>
          </a:p>
          <a:p>
            <a:pPr marL="742950" lvl="1" indent="-285750" defTabSz="914400" eaLnBrk="0" hangingPunct="0">
              <a:spcBef>
                <a:spcPct val="50000"/>
              </a:spcBef>
              <a:buFontTx/>
              <a:buChar char="•"/>
            </a:pPr>
            <a:endParaRPr lang="en-US" sz="2400" dirty="0">
              <a:solidFill>
                <a:srgbClr val="000000"/>
              </a:solidFill>
              <a:latin typeface="Georgia" pitchFamily="18" charset="0"/>
            </a:endParaRPr>
          </a:p>
        </p:txBody>
      </p:sp>
      <p:graphicFrame>
        <p:nvGraphicFramePr>
          <p:cNvPr id="190470" name="Group 6"/>
          <p:cNvGraphicFramePr>
            <a:graphicFrameLocks noGrp="1"/>
          </p:cNvGraphicFramePr>
          <p:nvPr>
            <p:extLst>
              <p:ext uri="{D42A27DB-BD31-4B8C-83A1-F6EECF244321}">
                <p14:modId xmlns:p14="http://schemas.microsoft.com/office/powerpoint/2010/main" val="1406717126"/>
              </p:ext>
            </p:extLst>
          </p:nvPr>
        </p:nvGraphicFramePr>
        <p:xfrm>
          <a:off x="1065402" y="1525165"/>
          <a:ext cx="7087998" cy="3089276"/>
        </p:xfrm>
        <a:graphic>
          <a:graphicData uri="http://schemas.openxmlformats.org/drawingml/2006/table">
            <a:tbl>
              <a:tblPr/>
              <a:tblGrid>
                <a:gridCol w="2363598">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8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Fiscal Year</a:t>
                      </a:r>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Attendees</a:t>
                      </a:r>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Presentations</a:t>
                      </a:r>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2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2014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14,866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155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2015</a:t>
                      </a:r>
                    </a:p>
                    <a:p>
                      <a:endParaRPr lang="en-US" dirty="0"/>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19,751</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150</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2016</a:t>
                      </a:r>
                    </a:p>
                    <a:p>
                      <a:endParaRPr lang="en-US" dirty="0"/>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19,429</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138</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320">
                <a:tc>
                  <a:txBody>
                    <a:bodyPr/>
                    <a:lstStyle/>
                    <a:p>
                      <a:r>
                        <a:rPr lang="en-US" dirty="0"/>
                        <a:t>2017</a:t>
                      </a:r>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lang="en-US" dirty="0"/>
                        <a:t>23,004</a:t>
                      </a:r>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lang="en-US" dirty="0"/>
                        <a:t>150</a:t>
                      </a:r>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773616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8"/>
          <p:cNvSpPr txBox="1">
            <a:spLocks noChangeArrowheads="1"/>
          </p:cNvSpPr>
          <p:nvPr/>
        </p:nvSpPr>
        <p:spPr bwMode="auto">
          <a:xfrm>
            <a:off x="903286" y="1684778"/>
            <a:ext cx="702523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a:latin typeface="Calibri" panose="020F0502020204030204" pitchFamily="34" charset="0"/>
              </a:rPr>
              <a:t>1917 S Interstate 35, Austin, TX 78741</a:t>
            </a:r>
          </a:p>
          <a:p>
            <a:pPr algn="ctr" eaLnBrk="1" hangingPunct="1"/>
            <a:r>
              <a:rPr lang="en-US" sz="2800" dirty="0">
                <a:latin typeface="Calibri" panose="020F0502020204030204" pitchFamily="34" charset="0"/>
              </a:rPr>
              <a:t>Phone:  512-440-3054</a:t>
            </a:r>
          </a:p>
          <a:p>
            <a:pPr algn="ctr" eaLnBrk="1" hangingPunct="1"/>
            <a:r>
              <a:rPr lang="en-US" sz="2800" dirty="0">
                <a:latin typeface="Calibri" panose="020F0502020204030204" pitchFamily="34" charset="0"/>
                <a:hlinkClick r:id="rId3"/>
              </a:rPr>
              <a:t>Lance.Kinney@engineers.texas.gov</a:t>
            </a:r>
            <a:r>
              <a:rPr lang="en-US" sz="2800" dirty="0">
                <a:latin typeface="Calibri" panose="020F0502020204030204" pitchFamily="34" charset="0"/>
              </a:rPr>
              <a:t> </a:t>
            </a:r>
          </a:p>
          <a:p>
            <a:pPr algn="ctr" eaLnBrk="1" hangingPunct="1"/>
            <a:endParaRPr lang="en-US" sz="2800" dirty="0">
              <a:latin typeface="Calibri" panose="020F0502020204030204" pitchFamily="34" charset="0"/>
            </a:endParaRPr>
          </a:p>
          <a:p>
            <a:pPr algn="ctr" eaLnBrk="1" hangingPunct="1"/>
            <a:endParaRPr lang="en-US" sz="2800" dirty="0">
              <a:latin typeface="Calibri" panose="020F0502020204030204" pitchFamily="34" charset="0"/>
            </a:endParaRPr>
          </a:p>
          <a:p>
            <a:pPr algn="ctr" eaLnBrk="1" hangingPunct="1"/>
            <a:endParaRPr lang="en-US" sz="2800" dirty="0">
              <a:latin typeface="Calibri" panose="020F0502020204030204" pitchFamily="34" charset="0"/>
            </a:endParaRPr>
          </a:p>
          <a:p>
            <a:pPr algn="ctr" eaLnBrk="1" hangingPunct="1"/>
            <a:endParaRPr lang="en-US" sz="2800" dirty="0">
              <a:latin typeface="Calibri" panose="020F0502020204030204" pitchFamily="34" charset="0"/>
            </a:endParaRPr>
          </a:p>
          <a:p>
            <a:pPr algn="ctr" eaLnBrk="1" hangingPunct="1"/>
            <a:endParaRPr lang="en-US" sz="2800" dirty="0">
              <a:latin typeface="Calibri" panose="020F0502020204030204" pitchFamily="34" charset="0"/>
              <a:hlinkClick r:id="rId4"/>
            </a:endParaRPr>
          </a:p>
          <a:p>
            <a:pPr algn="ctr" eaLnBrk="1" hangingPunct="1"/>
            <a:r>
              <a:rPr lang="en-US" sz="2800" dirty="0">
                <a:latin typeface="Calibri" panose="020F0502020204030204" pitchFamily="34" charset="0"/>
                <a:hlinkClick r:id="rId4"/>
              </a:rPr>
              <a:t>http://engineers.texas.gov/outreachsurvey</a:t>
            </a:r>
            <a:r>
              <a:rPr lang="en-US" sz="2800" dirty="0">
                <a:latin typeface="Calibri" panose="020F0502020204030204" pitchFamily="34" charset="0"/>
              </a:rPr>
              <a:t> </a:t>
            </a:r>
          </a:p>
          <a:p>
            <a:pPr marL="0" indent="0" eaLnBrk="1" hangingPunct="1"/>
            <a:endParaRPr lang="en-US" sz="2400" dirty="0">
              <a:solidFill>
                <a:srgbClr val="000000"/>
              </a:solidFill>
              <a:latin typeface="Arial Unicode MS" pitchFamily="34" charset="-128"/>
              <a:cs typeface="Times New Roman" pitchFamily="18" charset="0"/>
            </a:endParaRPr>
          </a:p>
          <a:p>
            <a:pPr eaLnBrk="1" hangingPunct="1"/>
            <a:endParaRPr lang="en-US" sz="2400" dirty="0">
              <a:solidFill>
                <a:srgbClr val="000000"/>
              </a:solidFill>
              <a:latin typeface="Times New Roman" pitchFamily="18" charset="0"/>
              <a:cs typeface="Times New Roman" pitchFamily="18" charset="0"/>
            </a:endParaRPr>
          </a:p>
        </p:txBody>
      </p:sp>
      <p:sp>
        <p:nvSpPr>
          <p:cNvPr id="7" name="TextBox 5"/>
          <p:cNvSpPr txBox="1">
            <a:spLocks noChangeArrowheads="1"/>
          </p:cNvSpPr>
          <p:nvPr/>
        </p:nvSpPr>
        <p:spPr bwMode="auto">
          <a:xfrm>
            <a:off x="404813" y="886795"/>
            <a:ext cx="82407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sz="4800" dirty="0">
                <a:solidFill>
                  <a:srgbClr val="000000"/>
                </a:solidFill>
                <a:latin typeface="Arial Unicode MS" pitchFamily="34" charset="-128"/>
                <a:cs typeface="Times New Roman" pitchFamily="18" charset="0"/>
              </a:rPr>
              <a:t>Thank You</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3401" y="3086768"/>
            <a:ext cx="1905000" cy="1905000"/>
          </a:xfrm>
          <a:prstGeom prst="rect">
            <a:avLst/>
          </a:prstGeom>
        </p:spPr>
      </p:pic>
    </p:spTree>
    <p:extLst>
      <p:ext uri="{BB962C8B-B14F-4D97-AF65-F5344CB8AC3E}">
        <p14:creationId xmlns:p14="http://schemas.microsoft.com/office/powerpoint/2010/main" val="158419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49356"/>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 Staff</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1219200" y="186489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31 Staff members, Austin</a:t>
            </a:r>
          </a:p>
          <a:p>
            <a:pPr marL="0" indent="0">
              <a:buNone/>
            </a:pPr>
            <a:r>
              <a:rPr lang="en-US" sz="2800" u="sng" dirty="0">
                <a:latin typeface="Calibri" pitchFamily="34" charset="0"/>
              </a:rPr>
              <a:t>Lance Kinney, PhD, PE</a:t>
            </a:r>
            <a:r>
              <a:rPr lang="en-US" sz="2800" dirty="0">
                <a:latin typeface="Calibri" pitchFamily="34" charset="0"/>
              </a:rPr>
              <a:t> - Executive Director</a:t>
            </a:r>
          </a:p>
          <a:p>
            <a:pPr marL="0" indent="0">
              <a:buNone/>
            </a:pPr>
            <a:r>
              <a:rPr lang="en-US" sz="2800" u="sng" dirty="0">
                <a:latin typeface="Calibri" pitchFamily="34" charset="0"/>
              </a:rPr>
              <a:t>David Howell, PE</a:t>
            </a:r>
            <a:r>
              <a:rPr lang="en-US" sz="2800" dirty="0">
                <a:latin typeface="Calibri" pitchFamily="34" charset="0"/>
              </a:rPr>
              <a:t> – Deputy Executive Director</a:t>
            </a:r>
          </a:p>
          <a:p>
            <a:pPr marL="0" indent="0">
              <a:buNone/>
            </a:pPr>
            <a:r>
              <a:rPr lang="en-US" sz="2800" u="sng" dirty="0">
                <a:latin typeface="Calibri" pitchFamily="34" charset="0"/>
              </a:rPr>
              <a:t>Vacant</a:t>
            </a:r>
            <a:r>
              <a:rPr lang="en-US" sz="2800" dirty="0">
                <a:latin typeface="Calibri" pitchFamily="34" charset="0"/>
              </a:rPr>
              <a:t>  -  Compliance &amp; Enforcement</a:t>
            </a:r>
          </a:p>
          <a:p>
            <a:pPr marL="0" indent="0">
              <a:buNone/>
            </a:pPr>
            <a:r>
              <a:rPr lang="en-US" sz="2800" u="sng" dirty="0">
                <a:latin typeface="Calibri" pitchFamily="34" charset="0"/>
              </a:rPr>
              <a:t>Rick Strong, PE</a:t>
            </a:r>
            <a:r>
              <a:rPr lang="en-US" sz="2800" dirty="0">
                <a:latin typeface="Calibri" pitchFamily="34" charset="0"/>
              </a:rPr>
              <a:t>  -  Licensing</a:t>
            </a:r>
          </a:p>
          <a:p>
            <a:pPr marL="0" indent="0">
              <a:buNone/>
            </a:pPr>
            <a:r>
              <a:rPr lang="en-US" sz="2800" u="sng" dirty="0">
                <a:latin typeface="Calibri" pitchFamily="34" charset="0"/>
              </a:rPr>
              <a:t>Janet Sobieski</a:t>
            </a:r>
            <a:r>
              <a:rPr lang="en-US" sz="2800" dirty="0">
                <a:latin typeface="Calibri" pitchFamily="34" charset="0"/>
              </a:rPr>
              <a:t>  -  Operations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165746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05006266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79619"/>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 Mission</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651013" y="1480288"/>
            <a:ext cx="7918174"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lgn="ctr">
              <a:buNone/>
            </a:pPr>
            <a:r>
              <a:rPr lang="en-US" sz="5400" dirty="0">
                <a:latin typeface="Calibri" pitchFamily="34" charset="0"/>
              </a:rPr>
              <a:t>Public Safety</a:t>
            </a:r>
          </a:p>
          <a:p>
            <a:pPr marL="0" indent="0" algn="ctr">
              <a:buNone/>
            </a:pPr>
            <a:r>
              <a:rPr lang="en-US" dirty="0">
                <a:latin typeface="Calibri" pitchFamily="34" charset="0"/>
              </a:rPr>
              <a:t>Our mission is to </a:t>
            </a:r>
            <a:r>
              <a:rPr lang="en-US" i="1" dirty="0">
                <a:latin typeface="Calibri" pitchFamily="34" charset="0"/>
              </a:rPr>
              <a:t>protect the health, safety and welfare</a:t>
            </a:r>
            <a:r>
              <a:rPr lang="en-US" dirty="0">
                <a:latin typeface="Calibri" pitchFamily="34" charset="0"/>
              </a:rPr>
              <a:t> of the people of Texas by regulating and advancing the practice of engineering through licensure of qualified individuals, compliance with the laws and rules, and education about professional engineering. </a:t>
            </a:r>
          </a:p>
        </p:txBody>
      </p:sp>
      <p:sp>
        <p:nvSpPr>
          <p:cNvPr id="15364" name="Line 4"/>
          <p:cNvSpPr>
            <a:spLocks noChangeShapeType="1"/>
          </p:cNvSpPr>
          <p:nvPr/>
        </p:nvSpPr>
        <p:spPr bwMode="auto">
          <a:xfrm>
            <a:off x="3048000" y="1480288"/>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264925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143000" y="495300"/>
            <a:ext cx="7772400" cy="1143000"/>
          </a:xfrm>
        </p:spPr>
        <p:txBody>
          <a:bodyPr/>
          <a:lstStyle/>
          <a:p>
            <a:r>
              <a:rPr lang="en-US" b="1" dirty="0"/>
              <a:t>History of TBPE	</a:t>
            </a:r>
          </a:p>
        </p:txBody>
      </p:sp>
      <p:sp>
        <p:nvSpPr>
          <p:cNvPr id="12291" name="Rectangle 3"/>
          <p:cNvSpPr>
            <a:spLocks noGrp="1"/>
          </p:cNvSpPr>
          <p:nvPr>
            <p:ph type="body" idx="1"/>
          </p:nvPr>
        </p:nvSpPr>
        <p:spPr>
          <a:xfrm>
            <a:off x="1143000" y="1638300"/>
            <a:ext cx="7772400" cy="3921125"/>
          </a:xfrm>
        </p:spPr>
        <p:txBody>
          <a:bodyPr/>
          <a:lstStyle/>
          <a:p>
            <a:r>
              <a:rPr lang="en-US" sz="2800" dirty="0">
                <a:latin typeface="Calibri" pitchFamily="34" charset="0"/>
              </a:rPr>
              <a:t>Created by Texas Legislature (45R) in 1937</a:t>
            </a:r>
          </a:p>
          <a:p>
            <a:r>
              <a:rPr lang="en-US" sz="2800" dirty="0">
                <a:latin typeface="Calibri" pitchFamily="34" charset="0"/>
              </a:rPr>
              <a:t>New London School Explosion </a:t>
            </a:r>
          </a:p>
          <a:p>
            <a:pPr lvl="1"/>
            <a:r>
              <a:rPr lang="en-US" dirty="0">
                <a:latin typeface="Calibri" pitchFamily="34" charset="0"/>
              </a:rPr>
              <a:t>300 students and teachers killed</a:t>
            </a:r>
          </a:p>
          <a:p>
            <a:pPr lvl="1"/>
            <a:r>
              <a:rPr lang="en-US" dirty="0">
                <a:latin typeface="Calibri" pitchFamily="34" charset="0"/>
              </a:rPr>
              <a:t>Result of improperly designed mechanical and electrical devices </a:t>
            </a:r>
          </a:p>
          <a:p>
            <a:r>
              <a:rPr lang="en-US" sz="2800" dirty="0">
                <a:latin typeface="Calibri" pitchFamily="34" charset="0"/>
              </a:rPr>
              <a:t>Established a Board to regulate the practice of engineering through licensing and rules of practice</a:t>
            </a:r>
            <a:r>
              <a:rPr lang="en-US" dirty="0"/>
              <a:t> </a:t>
            </a:r>
          </a:p>
        </p:txBody>
      </p:sp>
    </p:spTree>
    <p:extLst>
      <p:ext uri="{BB962C8B-B14F-4D97-AF65-F5344CB8AC3E}">
        <p14:creationId xmlns:p14="http://schemas.microsoft.com/office/powerpoint/2010/main" val="218795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a:p>
        </p:txBody>
      </p:sp>
      <p:pic>
        <p:nvPicPr>
          <p:cNvPr id="13315" name="Picture 4" descr="nl-schoolbefore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59" y="439023"/>
            <a:ext cx="60198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4038600" y="57150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1937</a:t>
            </a:r>
          </a:p>
        </p:txBody>
      </p:sp>
      <p:pic>
        <p:nvPicPr>
          <p:cNvPr id="2" name="Picture 1"/>
          <p:cNvPicPr>
            <a:picLocks noChangeAspect="1"/>
          </p:cNvPicPr>
          <p:nvPr/>
        </p:nvPicPr>
        <p:blipFill>
          <a:blip r:embed="rId4"/>
          <a:stretch>
            <a:fillRect/>
          </a:stretch>
        </p:blipFill>
        <p:spPr>
          <a:xfrm>
            <a:off x="2418604" y="875251"/>
            <a:ext cx="6457236" cy="5040882"/>
          </a:xfrm>
          <a:prstGeom prst="rect">
            <a:avLst/>
          </a:prstGeom>
        </p:spPr>
      </p:pic>
    </p:spTree>
    <p:extLst>
      <p:ext uri="{BB962C8B-B14F-4D97-AF65-F5344CB8AC3E}">
        <p14:creationId xmlns:p14="http://schemas.microsoft.com/office/powerpoint/2010/main" val="2762296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th Anniversary Layou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80th Anniversary Layou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72439</TotalTime>
  <Words>4352</Words>
  <Application>Microsoft Office PowerPoint</Application>
  <PresentationFormat>On-screen Show (4:3)</PresentationFormat>
  <Paragraphs>548</Paragraphs>
  <Slides>58</Slides>
  <Notes>55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8" baseType="lpstr">
      <vt:lpstr>Arial Unicode MS</vt:lpstr>
      <vt:lpstr>Arial</vt:lpstr>
      <vt:lpstr>Calibri</vt:lpstr>
      <vt:lpstr>Garamond</vt:lpstr>
      <vt:lpstr>Georgia</vt:lpstr>
      <vt:lpstr>Times New Roman</vt:lpstr>
      <vt:lpstr>Wingdings</vt:lpstr>
      <vt:lpstr>80th Anniversary Layout</vt:lpstr>
      <vt:lpstr>1_80th Anniversary Layout</vt:lpstr>
      <vt:lpstr>Microsoft Excel Chart</vt:lpstr>
      <vt:lpstr>PowerPoint Presentation</vt:lpstr>
      <vt:lpstr>Agenda</vt:lpstr>
      <vt:lpstr>Website and Social Media</vt:lpstr>
      <vt:lpstr>Texas Board of Professional Engineers</vt:lpstr>
      <vt:lpstr>TBPE</vt:lpstr>
      <vt:lpstr>TBPE Staff</vt:lpstr>
      <vt:lpstr>TBPE Mission</vt:lpstr>
      <vt:lpstr>History of TBPE </vt:lpstr>
      <vt:lpstr>PowerPoint Presentation</vt:lpstr>
      <vt:lpstr>Board Primary Functions</vt:lpstr>
      <vt:lpstr>TBPE Licensing History</vt:lpstr>
      <vt:lpstr>Professional Licensing</vt:lpstr>
      <vt:lpstr>Professional Licensing</vt:lpstr>
      <vt:lpstr>Professional Licensing</vt:lpstr>
      <vt:lpstr>Public Perception - Licensure</vt:lpstr>
      <vt:lpstr>Public Perception - Licensure</vt:lpstr>
      <vt:lpstr>Licensing Competence</vt:lpstr>
      <vt:lpstr>Public Perception of Engineers</vt:lpstr>
      <vt:lpstr>Public Perception - Safety</vt:lpstr>
      <vt:lpstr>PowerPoint Presentation</vt:lpstr>
      <vt:lpstr>PowerPoint Presentation</vt:lpstr>
      <vt:lpstr>Engineering Ethics</vt:lpstr>
      <vt:lpstr>Licensing Ethics / Professionalism</vt:lpstr>
      <vt:lpstr>Professionalism</vt:lpstr>
      <vt:lpstr>Professional Licensing</vt:lpstr>
      <vt:lpstr>Compliance &amp; Enforcement</vt:lpstr>
      <vt:lpstr>Enforcement - Filing A Complaint</vt:lpstr>
      <vt:lpstr>Board Actions</vt:lpstr>
      <vt:lpstr>Additional Enforcement Options</vt:lpstr>
      <vt:lpstr>Enforcement</vt:lpstr>
      <vt:lpstr>Preventing Complaints</vt:lpstr>
      <vt:lpstr>Educate</vt:lpstr>
      <vt:lpstr>Educate</vt:lpstr>
      <vt:lpstr>Engagement –  Professional and Technical Organizations</vt:lpstr>
      <vt:lpstr>Outreach Publications</vt:lpstr>
      <vt:lpstr>Professional Services Procurement Act (PSPA)</vt:lpstr>
      <vt:lpstr>Continuing Education</vt:lpstr>
      <vt:lpstr>Continuing Education</vt:lpstr>
      <vt:lpstr>Continuing Education</vt:lpstr>
      <vt:lpstr>NCEES CPC</vt:lpstr>
      <vt:lpstr>NCEES CPC</vt:lpstr>
      <vt:lpstr>Licensing</vt:lpstr>
      <vt:lpstr>PowerPoint Presentation</vt:lpstr>
      <vt:lpstr>PowerPoint Presentation</vt:lpstr>
      <vt:lpstr>Seals Which of These is Correct?</vt:lpstr>
      <vt:lpstr>Best answers?</vt:lpstr>
      <vt:lpstr>Law and Rules</vt:lpstr>
      <vt:lpstr>Policy Advisory Opinions</vt:lpstr>
      <vt:lpstr>PowerPoint Presentation</vt:lpstr>
      <vt:lpstr>Legislation 85th Session (2017)</vt:lpstr>
      <vt:lpstr>Recent Rules – Hurricane Harvey</vt:lpstr>
      <vt:lpstr>Rules - Decoupling</vt:lpstr>
      <vt:lpstr>Decoupling</vt:lpstr>
      <vt:lpstr>NCEES</vt:lpstr>
      <vt:lpstr>Engagement - Webinars</vt:lpstr>
      <vt:lpstr>Engagement</vt:lpstr>
      <vt:lpstr>PowerPoint Presentation</vt:lpstr>
      <vt:lpstr>PowerPoint Presentation</vt:lpstr>
    </vt:vector>
  </TitlesOfParts>
  <Company>Bill Carson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Carson</dc:creator>
  <cp:lastModifiedBy>Lance Kinney</cp:lastModifiedBy>
  <cp:revision>831</cp:revision>
  <cp:lastPrinted>2015-04-28T15:09:34Z</cp:lastPrinted>
  <dcterms:created xsi:type="dcterms:W3CDTF">2011-09-18T14:08:46Z</dcterms:created>
  <dcterms:modified xsi:type="dcterms:W3CDTF">2018-02-23T15:36:16Z</dcterms:modified>
</cp:coreProperties>
</file>